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31"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71" r:id="rId14"/>
    <p:sldId id="272" r:id="rId15"/>
    <p:sldId id="273" r:id="rId16"/>
    <p:sldId id="274" r:id="rId17"/>
    <p:sldId id="276" r:id="rId18"/>
    <p:sldId id="282" r:id="rId19"/>
    <p:sldId id="278" r:id="rId20"/>
    <p:sldId id="279" r:id="rId21"/>
    <p:sldId id="277" r:id="rId22"/>
    <p:sldId id="283" r:id="rId23"/>
    <p:sldId id="284" r:id="rId24"/>
    <p:sldId id="285" r:id="rId25"/>
    <p:sldId id="286" r:id="rId26"/>
    <p:sldId id="287" r:id="rId27"/>
    <p:sldId id="288" r:id="rId28"/>
    <p:sldId id="289" r:id="rId29"/>
    <p:sldId id="290" r:id="rId30"/>
    <p:sldId id="292" r:id="rId31"/>
    <p:sldId id="293" r:id="rId32"/>
    <p:sldId id="294" r:id="rId33"/>
    <p:sldId id="295" r:id="rId34"/>
    <p:sldId id="296" r:id="rId35"/>
    <p:sldId id="297" r:id="rId36"/>
    <p:sldId id="298" r:id="rId37"/>
    <p:sldId id="299" r:id="rId38"/>
    <p:sldId id="300" r:id="rId39"/>
    <p:sldId id="302" r:id="rId40"/>
    <p:sldId id="311" r:id="rId41"/>
    <p:sldId id="303" r:id="rId42"/>
    <p:sldId id="304" r:id="rId43"/>
    <p:sldId id="305" r:id="rId44"/>
    <p:sldId id="306" r:id="rId45"/>
    <p:sldId id="310" r:id="rId46"/>
    <p:sldId id="307" r:id="rId47"/>
    <p:sldId id="308" r:id="rId48"/>
    <p:sldId id="30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81442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503171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727905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180860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843108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4223333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867345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744486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79244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59343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42119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244EDD-9D03-41E4-A83C-230B753C26DE}" type="datetimeFigureOut">
              <a:rPr lang="en-IN" smtClean="0"/>
              <a:t>28-02-2023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70927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244EDD-9D03-41E4-A83C-230B753C26DE}" type="datetimeFigureOut">
              <a:rPr lang="en-IN" smtClean="0"/>
              <a:t>28-02-2023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37027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244EDD-9D03-41E4-A83C-230B753C26DE}" type="datetimeFigureOut">
              <a:rPr lang="en-IN" smtClean="0"/>
              <a:t>28-02-2023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05566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44EDD-9D03-41E4-A83C-230B753C26DE}" type="datetimeFigureOut">
              <a:rPr lang="en-IN" smtClean="0"/>
              <a:t>28-02-2023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3223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454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28-02-2023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517813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244EDD-9D03-41E4-A83C-230B753C26DE}" type="datetimeFigureOut">
              <a:rPr lang="en-IN" smtClean="0"/>
              <a:t>28-02-2023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3635747324"/>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372" y="1571830"/>
            <a:ext cx="9592945" cy="1854200"/>
          </a:xfrm>
        </p:spPr>
        <p:txBody>
          <a:bodyPr>
            <a:noAutofit/>
          </a:bodyPr>
          <a:lstStyle/>
          <a:p>
            <a:r>
              <a:rPr lang="en-US" sz="4500" b="1" dirty="0">
                <a:effectLst>
                  <a:outerShdw blurRad="38100" dist="38100" dir="2700000" algn="tl">
                    <a:srgbClr val="000000">
                      <a:alpha val="43137"/>
                    </a:srgbClr>
                  </a:outerShdw>
                </a:effectLst>
                <a:latin typeface="Candara" panose="020E0502030303020204" pitchFamily="34" charset="0"/>
              </a:rPr>
              <a:t>Capstone Project Report On </a:t>
            </a:r>
            <a:br>
              <a:rPr lang="en-US" sz="4500" b="1" dirty="0">
                <a:effectLst>
                  <a:outerShdw blurRad="38100" dist="38100" dir="2700000" algn="tl">
                    <a:srgbClr val="000000">
                      <a:alpha val="43137"/>
                    </a:srgbClr>
                  </a:outerShdw>
                </a:effectLst>
                <a:latin typeface="Candara" panose="020E0502030303020204" pitchFamily="34" charset="0"/>
              </a:rPr>
            </a:br>
            <a:endParaRPr lang="en-IN" sz="4500" b="1" dirty="0">
              <a:effectLst>
                <a:outerShdw blurRad="38100" dist="38100" dir="2700000" algn="tl">
                  <a:srgbClr val="000000">
                    <a:alpha val="43137"/>
                  </a:srgbClr>
                </a:outerShdw>
              </a:effectLst>
              <a:latin typeface="Candara" panose="020E0502030303020204" pitchFamily="34" charset="0"/>
            </a:endParaRPr>
          </a:p>
        </p:txBody>
      </p:sp>
      <p:sp>
        <p:nvSpPr>
          <p:cNvPr id="3" name="Subtitle 2"/>
          <p:cNvSpPr>
            <a:spLocks noGrp="1"/>
          </p:cNvSpPr>
          <p:nvPr>
            <p:ph type="subTitle" idx="1"/>
          </p:nvPr>
        </p:nvSpPr>
        <p:spPr>
          <a:xfrm>
            <a:off x="1473200" y="2945335"/>
            <a:ext cx="9245600" cy="961390"/>
          </a:xfrm>
        </p:spPr>
        <p:txBody>
          <a:bodyPr>
            <a:normAutofit/>
          </a:bodyPr>
          <a:lstStyle/>
          <a:p>
            <a:r>
              <a:rPr lang="en-US" sz="3800" b="1" dirty="0">
                <a:effectLst>
                  <a:outerShdw blurRad="38100" dist="38100" dir="2700000" algn="tl">
                    <a:srgbClr val="000000">
                      <a:alpha val="43137"/>
                    </a:srgbClr>
                  </a:outerShdw>
                </a:effectLst>
                <a:latin typeface="Candara" panose="020E0502030303020204" pitchFamily="34" charset="0"/>
              </a:rPr>
              <a:t>“TRAVEL APPROVAL APP”</a:t>
            </a:r>
            <a:endParaRPr lang="en-IN" sz="3800" b="1" dirty="0">
              <a:effectLst>
                <a:outerShdw blurRad="38100" dist="38100" dir="2700000" algn="tl">
                  <a:srgbClr val="000000">
                    <a:alpha val="43137"/>
                  </a:srgbClr>
                </a:outerShdw>
              </a:effectLst>
              <a:latin typeface="Candara" panose="020E0502030303020204" pitchFamily="34" charset="0"/>
            </a:endParaRPr>
          </a:p>
        </p:txBody>
      </p:sp>
      <p:sp>
        <p:nvSpPr>
          <p:cNvPr id="4" name="TextBox 3"/>
          <p:cNvSpPr txBox="1"/>
          <p:nvPr/>
        </p:nvSpPr>
        <p:spPr>
          <a:xfrm>
            <a:off x="6320882" y="4435249"/>
            <a:ext cx="6061435" cy="1630045"/>
          </a:xfrm>
          <a:prstGeom prst="rect">
            <a:avLst/>
          </a:prstGeom>
          <a:noFill/>
        </p:spPr>
        <p:txBody>
          <a:bodyPr wrap="square" rtlCol="0">
            <a:spAutoFit/>
          </a:bodyPr>
          <a:lstStyle/>
          <a:p>
            <a:r>
              <a:rPr lang="en-US" sz="2500" dirty="0">
                <a:effectLst>
                  <a:outerShdw blurRad="38100" dist="38100" dir="2700000" algn="tl">
                    <a:srgbClr val="000000">
                      <a:alpha val="43137"/>
                    </a:srgbClr>
                  </a:outerShdw>
                </a:effectLst>
                <a:latin typeface="Candara" panose="020E0502030303020204" pitchFamily="34" charset="0"/>
              </a:rPr>
              <a:t>BY:</a:t>
            </a:r>
          </a:p>
          <a:p>
            <a:r>
              <a:rPr lang="en-IN" sz="2000" dirty="0">
                <a:effectLst>
                  <a:outerShdw blurRad="38100" dist="38100" dir="2700000" algn="tl">
                    <a:srgbClr val="000000">
                      <a:alpha val="43137"/>
                    </a:srgbClr>
                  </a:outerShdw>
                </a:effectLst>
                <a:latin typeface="Candara" panose="020E0502030303020204" pitchFamily="34" charset="0"/>
              </a:rPr>
              <a:t>Name: </a:t>
            </a:r>
            <a:r>
              <a:rPr lang="en-IN" sz="2500" dirty="0">
                <a:effectLst>
                  <a:outerShdw blurRad="38100" dist="38100" dir="2700000" algn="tl">
                    <a:srgbClr val="000000">
                      <a:alpha val="43137"/>
                    </a:srgbClr>
                  </a:outerShdw>
                </a:effectLst>
                <a:latin typeface="Candara" panose="020E0502030303020204" pitchFamily="34" charset="0"/>
              </a:rPr>
              <a:t>Akshay Pusuluri </a:t>
            </a:r>
          </a:p>
          <a:p>
            <a:r>
              <a:rPr lang="en-IN" sz="2000" dirty="0">
                <a:effectLst>
                  <a:outerShdw blurRad="38100" dist="38100" dir="2700000" algn="tl">
                    <a:srgbClr val="000000">
                      <a:alpha val="43137"/>
                    </a:srgbClr>
                  </a:outerShdw>
                </a:effectLst>
                <a:latin typeface="Candara" panose="020E0502030303020204" pitchFamily="34" charset="0"/>
              </a:rPr>
              <a:t>Batch</a:t>
            </a:r>
            <a:r>
              <a:rPr lang="en-IN" sz="2500" dirty="0">
                <a:effectLst>
                  <a:outerShdw blurRad="38100" dist="38100" dir="2700000" algn="tl">
                    <a:srgbClr val="000000">
                      <a:alpha val="43137"/>
                    </a:srgbClr>
                  </a:outerShdw>
                </a:effectLst>
                <a:latin typeface="Candara" panose="020E0502030303020204" pitchFamily="34" charset="0"/>
              </a:rPr>
              <a:t> WIP-SF-</a:t>
            </a:r>
            <a:r>
              <a:rPr lang="en-IN" sz="2500" dirty="0">
                <a:effectLst>
                  <a:outerShdw blurRad="38100" dist="38100" dir="2700000" algn="tl">
                    <a:srgbClr val="000000">
                      <a:alpha val="43137"/>
                    </a:srgbClr>
                  </a:outerShdw>
                </a:effectLst>
              </a:rPr>
              <a:t>13</a:t>
            </a:r>
          </a:p>
          <a:p>
            <a:r>
              <a:rPr lang="en-IN" sz="2000" dirty="0">
                <a:effectLst>
                  <a:outerShdw blurRad="38100" dist="38100" dir="2700000" algn="tl">
                    <a:srgbClr val="000000">
                      <a:alpha val="43137"/>
                    </a:srgbClr>
                  </a:outerShdw>
                </a:effectLst>
                <a:latin typeface="Candara" panose="020E0502030303020204" pitchFamily="34" charset="0"/>
              </a:rPr>
              <a:t>LMS Id</a:t>
            </a:r>
            <a:r>
              <a:rPr lang="en-IN" sz="2500" dirty="0">
                <a:effectLst>
                  <a:outerShdw blurRad="38100" dist="38100" dir="2700000" algn="tl">
                    <a:srgbClr val="000000">
                      <a:alpha val="43137"/>
                    </a:srgbClr>
                  </a:outerShdw>
                </a:effectLst>
                <a:latin typeface="Candara" panose="020E0502030303020204" pitchFamily="34" charset="0"/>
              </a:rPr>
              <a:t>: MGSA_</a:t>
            </a:r>
            <a:r>
              <a:rPr lang="en-IN" sz="2500" dirty="0">
                <a:effectLst>
                  <a:outerShdw blurRad="38100" dist="38100" dir="2700000" algn="tl">
                    <a:srgbClr val="000000">
                      <a:alpha val="43137"/>
                    </a:srgbClr>
                  </a:outerShdw>
                </a:effectLst>
              </a:rPr>
              <a:t>510</a:t>
            </a:r>
          </a:p>
        </p:txBody>
      </p:sp>
      <p:pic>
        <p:nvPicPr>
          <p:cNvPr id="5" name="Picture 4" descr="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5205" y="260985"/>
            <a:ext cx="4653280" cy="12325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95" y="107950"/>
            <a:ext cx="10515600" cy="1325563"/>
          </a:xfrm>
        </p:spPr>
        <p:txBody>
          <a:bodyPr>
            <a:normAutofit/>
          </a:bodyPr>
          <a:lstStyle/>
          <a:p>
            <a:pPr algn="ctr"/>
            <a:r>
              <a:rPr lang="en-IN" sz="2500" b="1" dirty="0">
                <a:effectLst/>
                <a:ea typeface="Calibri" panose="020F0502020204030204" pitchFamily="34" charset="0"/>
                <a:cs typeface="Times New Roman" panose="02020603050405020304" pitchFamily="18" charset="0"/>
              </a:rPr>
              <a:t>Importing Department records using data import wizard and </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imported record data status can viewed below</a:t>
            </a:r>
            <a:endParaRPr lang="en-IN" sz="2500" b="1"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E66CB7F8-0AA6-535B-5343-0033BB70E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098" y="1515291"/>
            <a:ext cx="9276549" cy="451104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860" y="367665"/>
            <a:ext cx="10515600" cy="1087120"/>
          </a:xfrm>
        </p:spPr>
        <p:txBody>
          <a:bodyPr/>
          <a:lstStyle/>
          <a:p>
            <a:pPr algn="ctr"/>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Expense Item custom object</a:t>
            </a:r>
            <a:r>
              <a:rPr lang="en-IN" sz="2500" b="1" dirty="0">
                <a:latin typeface="Calibri" panose="020F0502020204030204" pitchFamily="34" charset="0"/>
                <a:ea typeface="Calibri" panose="020F0502020204030204" pitchFamily="34" charset="0"/>
                <a:cs typeface="Times New Roman" panose="02020603050405020304" pitchFamily="18" charset="0"/>
              </a:rPr>
              <a:t> and </a:t>
            </a:r>
            <a:br>
              <a:rPr lang="en-IN" sz="2500" b="1" dirty="0">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Custom fields in Expense Item object</a:t>
            </a:r>
            <a:endParaRPr lang="en-IN" sz="2500"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0B2C81D8-679F-B9DC-2CFF-DD5A1A5470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634" y="1541417"/>
            <a:ext cx="9106678" cy="424978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448715" y="689324"/>
            <a:ext cx="5534025" cy="1565910"/>
          </a:xfrm>
        </p:spPr>
        <p:txBody>
          <a:bodyPr>
            <a:normAutofit/>
          </a:bodyPr>
          <a:lstStyle/>
          <a:p>
            <a:r>
              <a:rPr lang="en-IN" sz="2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Creating User with </a:t>
            </a:r>
          </a:p>
          <a:p>
            <a:r>
              <a:rPr lang="en-IN" sz="2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system admin license</a:t>
            </a:r>
            <a:endParaRPr lang="en-IN" sz="2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500" dirty="0"/>
          </a:p>
        </p:txBody>
      </p:sp>
      <p:pic>
        <p:nvPicPr>
          <p:cNvPr id="9" name="Content Placeholder 8" descr="Graphical user interface, text, application, email&#10;&#10;Description automatically generated">
            <a:extLst>
              <a:ext uri="{FF2B5EF4-FFF2-40B4-BE49-F238E27FC236}">
                <a16:creationId xmlns:a16="http://schemas.microsoft.com/office/drawing/2014/main" id="{7006D60B-46D8-BB87-8C58-34347D94C8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85203" y="1734865"/>
            <a:ext cx="9619117" cy="4433811"/>
          </a:xfrm>
        </p:spPr>
      </p:pic>
      <p:sp>
        <p:nvSpPr>
          <p:cNvPr id="7" name="Text Placeholder 6"/>
          <p:cNvSpPr>
            <a:spLocks noGrp="1"/>
          </p:cNvSpPr>
          <p:nvPr>
            <p:ph type="body" sz="quarter" idx="3"/>
          </p:nvPr>
        </p:nvSpPr>
        <p:spPr>
          <a:xfrm>
            <a:off x="6280785" y="4493679"/>
            <a:ext cx="5911215" cy="1450032"/>
          </a:xfrm>
        </p:spPr>
        <p:txBody>
          <a:bodyPr>
            <a:normAutofit/>
          </a:bodyPr>
          <a:lstStyle/>
          <a:p>
            <a:endParaRPr lang="en-IN" sz="2500" dirty="0"/>
          </a:p>
        </p:txBody>
      </p:sp>
      <p:sp>
        <p:nvSpPr>
          <p:cNvPr id="3" name="Content Placeholder 2">
            <a:extLst>
              <a:ext uri="{FF2B5EF4-FFF2-40B4-BE49-F238E27FC236}">
                <a16:creationId xmlns:a16="http://schemas.microsoft.com/office/drawing/2014/main" id="{2BEA3AA4-3D9F-46F7-806C-D1549FF52DEC}"/>
              </a:ext>
            </a:extLst>
          </p:cNvPr>
          <p:cNvSpPr>
            <a:spLocks noGrp="1"/>
          </p:cNvSpPr>
          <p:nvPr>
            <p:ph sz="quarter" idx="4"/>
          </p:nvPr>
        </p:nvSpPr>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74065" y="374015"/>
            <a:ext cx="10515600" cy="1325563"/>
          </a:xfrm>
        </p:spPr>
        <p:txBody>
          <a:bodyPr>
            <a:normAutofit/>
          </a:bodyPr>
          <a:lstStyle/>
          <a:p>
            <a:r>
              <a:rPr lang="en-US" sz="4000" b="1" dirty="0"/>
              <a:t>Test the app:</a:t>
            </a:r>
            <a:endParaRPr lang="en-IN" sz="4000" b="1" dirty="0"/>
          </a:p>
        </p:txBody>
      </p:sp>
      <p:pic>
        <p:nvPicPr>
          <p:cNvPr id="5" name="Content Placeholder 4" descr="A screenshot of a computer&#10;&#10;Description automatically generated">
            <a:extLst>
              <a:ext uri="{FF2B5EF4-FFF2-40B4-BE49-F238E27FC236}">
                <a16:creationId xmlns:a16="http://schemas.microsoft.com/office/drawing/2014/main" id="{2BE3F968-8993-F037-0F77-CF26333027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1070" y="1638618"/>
            <a:ext cx="9566865" cy="4419692"/>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27597A5E-C45A-025A-BA57-A313AA1CD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10" y="844731"/>
            <a:ext cx="10107424" cy="47810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989" y="0"/>
            <a:ext cx="10018713" cy="1752599"/>
          </a:xfrm>
        </p:spPr>
        <p:txBody>
          <a:bodyPr/>
          <a:lstStyle/>
          <a:p>
            <a:pPr algn="ctr"/>
            <a:r>
              <a:rPr lang="en-US" sz="4500" b="1" dirty="0">
                <a:effectLst>
                  <a:outerShdw blurRad="38100" dist="38100" dir="2700000" algn="tl">
                    <a:srgbClr val="000000">
                      <a:alpha val="43137"/>
                    </a:srgbClr>
                  </a:outerShdw>
                </a:effectLst>
              </a:rPr>
              <a:t>MODULE </a:t>
            </a:r>
            <a:r>
              <a:rPr lang="en-US" sz="6000" b="1" dirty="0">
                <a:effectLst>
                  <a:outerShdw blurRad="38100" dist="38100" dir="2700000" algn="tl">
                    <a:srgbClr val="000000">
                      <a:alpha val="43137"/>
                    </a:srgbClr>
                  </a:outerShdw>
                </a:effectLst>
              </a:rPr>
              <a:t>2</a:t>
            </a:r>
            <a:endParaRPr lang="en-US" sz="4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480989" y="1438834"/>
            <a:ext cx="10018713" cy="3124201"/>
          </a:xfrm>
        </p:spPr>
        <p:txBody>
          <a:bodyPr>
            <a:normAutofit/>
          </a:bodyPr>
          <a:lstStyle/>
          <a:p>
            <a:pPr algn="l" rtl="0"/>
            <a:r>
              <a:rPr lang="en-US" sz="2500" dirty="0">
                <a:effectLst/>
                <a:latin typeface="Arial" panose="020B0604020202020204" pitchFamily="34" charset="0"/>
              </a:rPr>
              <a:t>This project module focuses on the Automation and Analytics Tools to</a:t>
            </a:r>
            <a:r>
              <a:rPr lang="en-US" sz="2500" dirty="0">
                <a:latin typeface="Arial" panose="020B0604020202020204" pitchFamily="34" charset="0"/>
              </a:rPr>
              <a:t> </a:t>
            </a:r>
            <a:r>
              <a:rPr lang="en-US" sz="2500" dirty="0">
                <a:effectLst/>
                <a:latin typeface="Arial" panose="020B0604020202020204" pitchFamily="34" charset="0"/>
              </a:rPr>
              <a:t>enhance your custom App development.</a:t>
            </a:r>
          </a:p>
          <a:p>
            <a:pPr marL="0" indent="0" algn="l" rtl="0">
              <a:buNone/>
            </a:pPr>
            <a:endParaRPr lang="en-US" sz="2500" dirty="0">
              <a:effectLst/>
            </a:endParaRPr>
          </a:p>
          <a:p>
            <a:r>
              <a:rPr lang="en-US" sz="2500" dirty="0">
                <a:latin typeface="Arial" panose="020B0604020202020204" pitchFamily="34" charset="0"/>
              </a:rPr>
              <a:t>D</a:t>
            </a:r>
            <a:r>
              <a:rPr lang="en-US" sz="2500" b="0" i="0" dirty="0">
                <a:effectLst/>
                <a:latin typeface="Arial" panose="020B0604020202020204" pitchFamily="34" charset="0"/>
              </a:rPr>
              <a:t>efine Business logic using Validation rules, Roll-up summary fields, Formulas, Flows &amp; how you track Travel Approvals using Reports and Dashboards</a:t>
            </a:r>
            <a:endParaRPr lang="en-IN" sz="2500" dirty="0"/>
          </a:p>
        </p:txBody>
      </p:sp>
      <p:pic>
        <p:nvPicPr>
          <p:cNvPr id="4" name="Picture 3" descr="운송 및 호스피탈리티 CRM 소프트웨어- Salesforce (세일즈포스)">
            <a:extLst>
              <a:ext uri="{FF2B5EF4-FFF2-40B4-BE49-F238E27FC236}">
                <a16:creationId xmlns:a16="http://schemas.microsoft.com/office/drawing/2014/main" id="{663F433F-3554-8617-71B6-87FAA7E8D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50177" y="4187266"/>
            <a:ext cx="2549525" cy="246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3064"/>
            <a:ext cx="10515600" cy="1325563"/>
          </a:xfrm>
        </p:spPr>
        <p:txBody>
          <a:bodyPr>
            <a:normAutofit/>
          </a:bodyPr>
          <a:lstStyle/>
          <a:p>
            <a:r>
              <a:rPr lang="en-US" altLang="en-IN" sz="2500" b="1" dirty="0">
                <a:effectLst/>
                <a:latin typeface="Calibri" panose="020F0502020204030204" pitchFamily="34" charset="0"/>
                <a:ea typeface="Calibri" panose="020F0502020204030204" pitchFamily="34" charset="0"/>
                <a:cs typeface="Times New Roman" panose="02020603050405020304" pitchFamily="18" charset="0"/>
              </a:rPr>
              <a:t>	</a:t>
            </a:r>
            <a:r>
              <a:rPr lang="en-IN" sz="2500" b="1" dirty="0">
                <a:effectLst/>
                <a:latin typeface="Calibri" panose="020F0502020204030204" pitchFamily="34" charset="0"/>
                <a:ea typeface="Calibri" panose="020F0502020204030204" pitchFamily="34" charset="0"/>
                <a:cs typeface="Times New Roman" panose="02020603050405020304" pitchFamily="18" charset="0"/>
              </a:rPr>
              <a:t>Validation Rule that trip end date always &gt;= start date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8BFD135E-63B6-2733-686C-25DE4D674D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82680" y="1282706"/>
            <a:ext cx="9423209" cy="437786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022" y="98612"/>
            <a:ext cx="8789026" cy="1084729"/>
          </a:xfrm>
        </p:spPr>
        <p:txBody>
          <a:bodyPr>
            <a:normAutofit/>
          </a:bodyPr>
          <a:lstStyle/>
          <a:p>
            <a:pPr algn="ctr"/>
            <a:r>
              <a:rPr lang="en-US" sz="4500" b="0" i="0" dirty="0">
                <a:effectLst/>
                <a:latin typeface="Calibri" panose="020F0502020204030204" pitchFamily="34" charset="0"/>
                <a:cs typeface="Calibri" panose="020F0502020204030204" pitchFamily="34" charset="0"/>
              </a:rPr>
              <a:t>Create a Record – Triggered Flow</a:t>
            </a:r>
            <a:endParaRPr lang="en-IN" sz="4500" dirty="0">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8EA05244-ECF7-48F6-6A18-7958FBDEDAD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237298" y="1014278"/>
            <a:ext cx="8010680" cy="500667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087" y="1023243"/>
            <a:ext cx="10018713" cy="1752599"/>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And add Decision element to flow</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endParaRPr lang="en-IN" sz="2500" dirty="0"/>
          </a:p>
        </p:txBody>
      </p:sp>
      <p:pic>
        <p:nvPicPr>
          <p:cNvPr id="10" name="Content Placeholder 9">
            <a:extLst>
              <a:ext uri="{FF2B5EF4-FFF2-40B4-BE49-F238E27FC236}">
                <a16:creationId xmlns:a16="http://schemas.microsoft.com/office/drawing/2014/main" id="{7F96ACA0-6361-2C1E-C54E-774EB9B096D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84311" y="1899543"/>
            <a:ext cx="4894262" cy="3058913"/>
          </a:xfrm>
        </p:spPr>
      </p:pic>
      <p:pic>
        <p:nvPicPr>
          <p:cNvPr id="12" name="Content Placeholder 11">
            <a:extLst>
              <a:ext uri="{FF2B5EF4-FFF2-40B4-BE49-F238E27FC236}">
                <a16:creationId xmlns:a16="http://schemas.microsoft.com/office/drawing/2014/main" id="{7A25CF29-4CBC-1AC4-2BD6-155BB731CFD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92873" y="1899543"/>
            <a:ext cx="4895850" cy="3059906"/>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Finally, the flow looks as shown, save and activate</a:t>
            </a:r>
            <a:endParaRPr lang="en-IN" sz="2500" dirty="0"/>
          </a:p>
        </p:txBody>
      </p:sp>
      <p:pic>
        <p:nvPicPr>
          <p:cNvPr id="7" name="Content Placeholder 6">
            <a:extLst>
              <a:ext uri="{FF2B5EF4-FFF2-40B4-BE49-F238E27FC236}">
                <a16:creationId xmlns:a16="http://schemas.microsoft.com/office/drawing/2014/main" id="{044E962F-D9D8-BB59-11B2-82D0714999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6376" y="894457"/>
            <a:ext cx="8610600" cy="538162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401955"/>
            <a:ext cx="10515600" cy="1325563"/>
          </a:xfrm>
        </p:spPr>
        <p:txBody>
          <a:bodyPr/>
          <a:lstStyle/>
          <a:p>
            <a:pPr algn="ctr"/>
            <a:r>
              <a:rPr lang="en-US" sz="4500" b="1" dirty="0">
                <a:effectLst>
                  <a:outerShdw blurRad="38100" dist="38100" dir="2700000" algn="tl">
                    <a:srgbClr val="000000">
                      <a:alpha val="43137"/>
                    </a:srgbClr>
                  </a:outerShdw>
                </a:effectLst>
              </a:rPr>
              <a:t>CONTENTS</a:t>
            </a:r>
          </a:p>
        </p:txBody>
      </p:sp>
      <p:sp>
        <p:nvSpPr>
          <p:cNvPr id="3" name="Content Placeholder 2"/>
          <p:cNvSpPr>
            <a:spLocks noGrp="1"/>
          </p:cNvSpPr>
          <p:nvPr>
            <p:ph idx="1"/>
          </p:nvPr>
        </p:nvSpPr>
        <p:spPr/>
        <p:txBody>
          <a:bodyPr/>
          <a:lstStyle/>
          <a:p>
            <a:r>
              <a:rPr lang="en-US" dirty="0"/>
              <a:t>INTRODUCTION TO SALESFORCE</a:t>
            </a:r>
          </a:p>
          <a:p>
            <a:r>
              <a:rPr lang="en-US" dirty="0"/>
              <a:t>INTRODUCTION OF TRAVEL APPROVAL APP</a:t>
            </a:r>
          </a:p>
          <a:p>
            <a:r>
              <a:rPr lang="en-US" dirty="0"/>
              <a:t>MODULE 1</a:t>
            </a:r>
          </a:p>
          <a:p>
            <a:r>
              <a:rPr lang="en-US" dirty="0"/>
              <a:t>MODULE 2</a:t>
            </a:r>
          </a:p>
          <a:p>
            <a:r>
              <a:rPr lang="en-US" dirty="0"/>
              <a:t>MODULE 3</a:t>
            </a:r>
          </a:p>
          <a:p>
            <a:r>
              <a:rPr lang="en-US" dirty="0"/>
              <a:t>CONCLUSION</a:t>
            </a:r>
            <a:endParaRPr lang="en-IN" dirty="0"/>
          </a:p>
        </p:txBody>
      </p:sp>
      <p:pic>
        <p:nvPicPr>
          <p:cNvPr id="6" name="Picture 5">
            <a:extLst>
              <a:ext uri="{FF2B5EF4-FFF2-40B4-BE49-F238E27FC236}">
                <a16:creationId xmlns:a16="http://schemas.microsoft.com/office/drawing/2014/main" id="{42009BA0-9983-C13D-903F-D7A04920C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119" y="2416627"/>
            <a:ext cx="3917229" cy="37900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505" y="24150"/>
            <a:ext cx="10515600" cy="1325563"/>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an Approval Process to send travel approvals </a:t>
            </a:r>
            <a:br>
              <a:rPr lang="en-IN" sz="2500" b="1"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to manager or travel coordinator</a:t>
            </a:r>
            <a:endParaRPr lang="en-IN" sz="2500" dirty="0"/>
          </a:p>
        </p:txBody>
      </p:sp>
      <p:pic>
        <p:nvPicPr>
          <p:cNvPr id="7" name="Content Placeholder 6" descr="Graphical user interface, text, application&#10;&#10;Description automatically generated">
            <a:extLst>
              <a:ext uri="{FF2B5EF4-FFF2-40B4-BE49-F238E27FC236}">
                <a16:creationId xmlns:a16="http://schemas.microsoft.com/office/drawing/2014/main" id="{01987C8B-A4EA-EB68-AFBF-C6165B50E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1458" y="1317171"/>
            <a:ext cx="9289388" cy="447364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49965" cy="1325880"/>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Using Data import wizard to import travel approval records ,</a:t>
            </a:r>
            <a:br>
              <a:rPr lang="en-IN" sz="2500" b="1"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later the</a:t>
            </a:r>
            <a:r>
              <a:rPr lang="en-IN" sz="2500" b="1" dirty="0">
                <a:latin typeface="Calibri" panose="020F0502020204030204" pitchFamily="34" charset="0"/>
                <a:ea typeface="Calibri" panose="020F0502020204030204" pitchFamily="34" charset="0"/>
                <a:cs typeface="Times New Roman" panose="02020603050405020304" pitchFamily="18" charset="0"/>
              </a:rPr>
              <a:t> </a:t>
            </a:r>
            <a:r>
              <a:rPr lang="en-IN" sz="2500" b="1" dirty="0">
                <a:effectLst/>
                <a:latin typeface="Calibri" panose="020F0502020204030204" pitchFamily="34" charset="0"/>
                <a:ea typeface="Calibri" panose="020F0502020204030204" pitchFamily="34" charset="0"/>
                <a:cs typeface="Times New Roman" panose="02020603050405020304" pitchFamily="18" charset="0"/>
              </a:rPr>
              <a:t>Records imported successfully</a:t>
            </a:r>
            <a:endParaRPr lang="en-IN" sz="2500" dirty="0"/>
          </a:p>
        </p:txBody>
      </p:sp>
      <p:pic>
        <p:nvPicPr>
          <p:cNvPr id="6" name="Content Placeholder 5" descr="Graphical user interface, application, table&#10;&#10;Description automatically generated">
            <a:extLst>
              <a:ext uri="{FF2B5EF4-FFF2-40B4-BE49-F238E27FC236}">
                <a16:creationId xmlns:a16="http://schemas.microsoft.com/office/drawing/2014/main" id="{28E58C8B-39C6-BF3B-261F-201BFAFDD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7808" y="1687766"/>
            <a:ext cx="8743403" cy="4260188"/>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018" y="-85165"/>
            <a:ext cx="10018713" cy="1752599"/>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Final Dashboard</a:t>
            </a:r>
            <a:endParaRPr lang="en-IN" sz="2500" dirty="0"/>
          </a:p>
        </p:txBody>
      </p:sp>
      <p:pic>
        <p:nvPicPr>
          <p:cNvPr id="6" name="Content Placeholder 5" descr="Graphical user interface, application&#10;&#10;Description automatically generated with medium confidence">
            <a:extLst>
              <a:ext uri="{FF2B5EF4-FFF2-40B4-BE49-F238E27FC236}">
                <a16:creationId xmlns:a16="http://schemas.microsoft.com/office/drawing/2014/main" id="{A4426717-DA91-85DF-CEB8-61D287AFC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937" y="1193074"/>
            <a:ext cx="8882743" cy="4955177"/>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963" y="0"/>
            <a:ext cx="10018713" cy="1752599"/>
          </a:xfrm>
        </p:spPr>
        <p:txBody>
          <a:bodyPr/>
          <a:lstStyle/>
          <a:p>
            <a:pPr algn="ctr"/>
            <a:r>
              <a:rPr lang="en-US" sz="4500" b="1" dirty="0"/>
              <a:t>MODULE 3</a:t>
            </a:r>
          </a:p>
        </p:txBody>
      </p:sp>
      <p:sp>
        <p:nvSpPr>
          <p:cNvPr id="3" name="Content Placeholder 2"/>
          <p:cNvSpPr>
            <a:spLocks noGrp="1"/>
          </p:cNvSpPr>
          <p:nvPr>
            <p:ph idx="1"/>
          </p:nvPr>
        </p:nvSpPr>
        <p:spPr>
          <a:xfrm>
            <a:off x="1504717" y="876299"/>
            <a:ext cx="10018713" cy="3124201"/>
          </a:xfrm>
        </p:spPr>
        <p:txBody>
          <a:bodyPr/>
          <a:lstStyle/>
          <a:p>
            <a:pPr algn="l" rtl="0"/>
            <a:r>
              <a:rPr lang="en-US" sz="2500" dirty="0">
                <a:effectLst/>
                <a:latin typeface="Calibri" panose="020F0502020204030204" pitchFamily="34" charset="0"/>
                <a:cs typeface="Calibri" panose="020F0502020204030204" pitchFamily="34" charset="0"/>
              </a:rPr>
              <a:t>This project module focuses on the coding approach to extend the functional capabilities of your custom App.</a:t>
            </a:r>
          </a:p>
          <a:p>
            <a:pPr marL="0" indent="0">
              <a:buNone/>
            </a:pPr>
            <a:br>
              <a:rPr lang="en-US" sz="2500" b="0" i="0" dirty="0">
                <a:effectLst/>
                <a:latin typeface="Calibri" panose="020F0502020204030204" pitchFamily="34" charset="0"/>
                <a:cs typeface="Calibri" panose="020F0502020204030204" pitchFamily="34" charset="0"/>
              </a:rPr>
            </a:br>
            <a:endParaRPr lang="en-IN"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49BF70-A74A-0644-6342-0E4D603ED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706" y="2702829"/>
            <a:ext cx="3917229" cy="379004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85165"/>
            <a:ext cx="10018713" cy="1752599"/>
          </a:xfrm>
        </p:spPr>
        <p:txBody>
          <a:bodyPr>
            <a:normAutofit/>
          </a:bodyPr>
          <a:lstStyle/>
          <a:p>
            <a:pPr algn="ct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- 01</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Code Playground Lightning App with Lead, Account, Contact, Opportunity, Case to navigation profile as system admin.</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pic>
        <p:nvPicPr>
          <p:cNvPr id="6" name="Content Placeholder 5" descr="Graphical user interface, text, application&#10;&#10;Description automatically generated">
            <a:extLst>
              <a:ext uri="{FF2B5EF4-FFF2-40B4-BE49-F238E27FC236}">
                <a16:creationId xmlns:a16="http://schemas.microsoft.com/office/drawing/2014/main" id="{C1E1074C-E82D-512B-25A6-BCFB364F50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4297" y="1924849"/>
            <a:ext cx="5274637" cy="2316226"/>
          </a:xfrm>
        </p:spPr>
      </p:pic>
      <p:pic>
        <p:nvPicPr>
          <p:cNvPr id="8" name="Picture 7" descr="Graphical user interface, text, application&#10;&#10;Description automatically generated">
            <a:extLst>
              <a:ext uri="{FF2B5EF4-FFF2-40B4-BE49-F238E27FC236}">
                <a16:creationId xmlns:a16="http://schemas.microsoft.com/office/drawing/2014/main" id="{431E1F7E-2375-41B7-FE15-557468497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0995" y="3359331"/>
            <a:ext cx="6508125" cy="30603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12"/>
            <a:ext cx="10515600" cy="1325563"/>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custom object Customer and add related fields</a:t>
            </a:r>
            <a:endParaRPr lang="en-IN" sz="2500"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84148125-3F53-4F66-5181-14D787F1C7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0514" y="874412"/>
            <a:ext cx="5362451" cy="2776391"/>
          </a:xfrm>
        </p:spPr>
      </p:pic>
      <p:pic>
        <p:nvPicPr>
          <p:cNvPr id="9" name="Picture 8" descr="Graphical user interface, application, email&#10;&#10;Description automatically generated">
            <a:extLst>
              <a:ext uri="{FF2B5EF4-FFF2-40B4-BE49-F238E27FC236}">
                <a16:creationId xmlns:a16="http://schemas.microsoft.com/office/drawing/2014/main" id="{B31E91ED-AA4A-B7E5-8D7F-F8AF4D0703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5416" y="3429000"/>
            <a:ext cx="6508384" cy="30236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775" y="0"/>
            <a:ext cx="10515600" cy="968188"/>
          </a:xfrm>
        </p:spPr>
        <p:txBody>
          <a:bodyPr>
            <a:noAutofit/>
          </a:bodyPr>
          <a:lstStyle/>
          <a:p>
            <a:r>
              <a:rPr lang="en-IN" sz="3500" b="1" dirty="0">
                <a:effectLst/>
                <a:latin typeface="Calibri" panose="020F0502020204030204" pitchFamily="34" charset="0"/>
                <a:ea typeface="Calibri" panose="020F0502020204030204" pitchFamily="34" charset="0"/>
                <a:cs typeface="Times New Roman" panose="02020603050405020304" pitchFamily="18" charset="0"/>
              </a:rPr>
              <a:t>Creating custom object Billing and add related fields</a:t>
            </a:r>
          </a:p>
        </p:txBody>
      </p:sp>
      <p:pic>
        <p:nvPicPr>
          <p:cNvPr id="8" name="Content Placeholder 7" descr="Graphical user interface, application, email&#10;&#10;Description automatically generated">
            <a:extLst>
              <a:ext uri="{FF2B5EF4-FFF2-40B4-BE49-F238E27FC236}">
                <a16:creationId xmlns:a16="http://schemas.microsoft.com/office/drawing/2014/main" id="{7147B5F9-97CB-2117-0E1C-39131BFF26B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41363" y="1066800"/>
            <a:ext cx="9795012" cy="4794069"/>
          </a:xfrm>
        </p:spPr>
      </p:pic>
      <p:sp>
        <p:nvSpPr>
          <p:cNvPr id="4" name="Content Placeholder 3">
            <a:extLst>
              <a:ext uri="{FF2B5EF4-FFF2-40B4-BE49-F238E27FC236}">
                <a16:creationId xmlns:a16="http://schemas.microsoft.com/office/drawing/2014/main" id="{CD3A7E6E-BBFC-09C2-2392-5A40EF381869}"/>
              </a:ext>
            </a:extLst>
          </p:cNvPr>
          <p:cNvSpPr>
            <a:spLocks noGrp="1"/>
          </p:cNvSpPr>
          <p:nvPr>
            <p:ph sz="half" idx="2"/>
          </p:nvPr>
        </p:nvSpPr>
        <p:spPr/>
        <p:txBody>
          <a:bodyPr/>
          <a:lstStyle/>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52716"/>
            <a:ext cx="10018713" cy="1752599"/>
          </a:xfrm>
        </p:spPr>
        <p:txBody>
          <a:bodyPr>
            <a:normAutofit/>
          </a:bodyPr>
          <a:lstStyle/>
          <a:p>
            <a:pPr algn="ct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- 02</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Use Execute Anonymous to define and execute the following code: </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Developer Console</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3716371" y="2667000"/>
            <a:ext cx="5554595" cy="3124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56882"/>
            <a:ext cx="10018713" cy="1752599"/>
          </a:xfrm>
        </p:spPr>
        <p:txBody>
          <a:bodyPr>
            <a:normAutofit/>
          </a:bodyPr>
          <a:lstStyle/>
          <a:p>
            <a:r>
              <a:rPr lang="en-IN" sz="2500" b="1" dirty="0">
                <a:effectLst/>
                <a:ea typeface="Calibri" panose="020F0502020204030204" pitchFamily="34" charset="0"/>
                <a:cs typeface="Times New Roman" panose="02020603050405020304" pitchFamily="18" charset="0"/>
              </a:rPr>
              <a:t>1.Define a String Variable &amp; use string method ‘endsWith’ to display the output.  By clicking oh Debug and select open Anonymous window</a:t>
            </a:r>
            <a:endParaRPr lang="en-IN" sz="2500" b="1" dirty="0"/>
          </a:p>
        </p:txBody>
      </p:sp>
      <p:pic>
        <p:nvPicPr>
          <p:cNvPr id="6" name="Content Placeholder 5" descr="Graphical user interface, text, application&#10;&#10;Description automatically generated">
            <a:extLst>
              <a:ext uri="{FF2B5EF4-FFF2-40B4-BE49-F238E27FC236}">
                <a16:creationId xmlns:a16="http://schemas.microsoft.com/office/drawing/2014/main" id="{648A0613-0CBB-F141-3F9D-2BA94CD4DE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4942" y="1495640"/>
            <a:ext cx="9514614" cy="4400063"/>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1440870" y="628708"/>
            <a:ext cx="5157787" cy="1108075"/>
          </a:xfrm>
        </p:spPr>
        <p:txBody>
          <a:bodyPr>
            <a:noAutofit/>
          </a:bodyPr>
          <a:lstStyle/>
          <a:p>
            <a:r>
              <a:rPr lang="en-IN" sz="2500" dirty="0">
                <a:solidFill>
                  <a:schemeClr val="tx1"/>
                </a:solidFill>
                <a:effectLst/>
                <a:latin typeface="+mj-lt"/>
                <a:ea typeface="Calibri" panose="020F0502020204030204" pitchFamily="34" charset="0"/>
                <a:cs typeface="Times New Roman" panose="02020603050405020304" pitchFamily="18" charset="0"/>
              </a:rPr>
              <a:t>2. Define 2 Date type variables, use Date method today() &amp; addDays(30) to display the output</a:t>
            </a:r>
          </a:p>
        </p:txBody>
      </p:sp>
      <p:pic>
        <p:nvPicPr>
          <p:cNvPr id="5" name="Content Placeholder 4" descr="Graphical user interface, text, application&#10;&#10;Description automatically generated">
            <a:extLst>
              <a:ext uri="{FF2B5EF4-FFF2-40B4-BE49-F238E27FC236}">
                <a16:creationId xmlns:a16="http://schemas.microsoft.com/office/drawing/2014/main" id="{E6FCC7B0-DDE9-23C1-77AB-A0B20B22B12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33881" y="532912"/>
            <a:ext cx="5272400" cy="2549922"/>
          </a:xfrm>
        </p:spPr>
      </p:pic>
      <p:sp>
        <p:nvSpPr>
          <p:cNvPr id="11" name="Text Placeholder 10"/>
          <p:cNvSpPr>
            <a:spLocks noGrp="1"/>
          </p:cNvSpPr>
          <p:nvPr>
            <p:ph type="body" sz="quarter" idx="3"/>
          </p:nvPr>
        </p:nvSpPr>
        <p:spPr>
          <a:xfrm>
            <a:off x="912812" y="4168401"/>
            <a:ext cx="5183188" cy="1530985"/>
          </a:xfrm>
        </p:spPr>
        <p:txBody>
          <a:bodyPr>
            <a:noAutofit/>
          </a:bodyPr>
          <a:lstStyle/>
          <a:p>
            <a:r>
              <a:rPr lang="en-IN" dirty="0">
                <a:solidFill>
                  <a:schemeClr val="tx1"/>
                </a:solidFill>
                <a:effectLst/>
                <a:latin typeface="+mj-lt"/>
                <a:ea typeface="Calibri" panose="020F0502020204030204" pitchFamily="34" charset="0"/>
                <a:cs typeface="Calibri" panose="020F0502020204030204" pitchFamily="34" charset="0"/>
              </a:rPr>
              <a:t>3. Display the output of an Integer variable from string ‘10’ and then add 20 to it.</a:t>
            </a:r>
            <a:br>
              <a:rPr lang="en-IN" dirty="0">
                <a:solidFill>
                  <a:schemeClr val="tx1"/>
                </a:solidFill>
                <a:effectLst/>
                <a:latin typeface="+mj-lt"/>
                <a:ea typeface="Calibri" panose="020F0502020204030204" pitchFamily="34" charset="0"/>
                <a:cs typeface="Calibri" panose="020F0502020204030204" pitchFamily="34" charset="0"/>
              </a:rPr>
            </a:br>
            <a:endParaRPr lang="en-IN" dirty="0">
              <a:solidFill>
                <a:schemeClr val="tx1"/>
              </a:solidFill>
              <a:effectLst/>
              <a:latin typeface="+mj-lt"/>
              <a:ea typeface="Calibri" panose="020F0502020204030204" pitchFamily="34" charset="0"/>
              <a:cs typeface="Calibri" panose="020F05020202040302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58730F86-A1B9-533D-E99F-05392634C4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8345" y="3692434"/>
            <a:ext cx="6047498" cy="2804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544549"/>
            <a:ext cx="10018713" cy="1752599"/>
          </a:xfrm>
        </p:spPr>
        <p:txBody>
          <a:bodyPr>
            <a:normAutofit/>
          </a:bodyPr>
          <a:lstStyle/>
          <a:p>
            <a:pPr algn="ctr"/>
            <a:r>
              <a:rPr lang="en-US" sz="4500" b="1" dirty="0">
                <a:effectLst>
                  <a:outerShdw blurRad="38100" dist="38100" dir="2700000" algn="tl">
                    <a:srgbClr val="000000">
                      <a:alpha val="43137"/>
                    </a:srgbClr>
                  </a:outerShdw>
                </a:effectLst>
              </a:rPr>
              <a:t>INTRODUCTION TO SALESFORCE</a:t>
            </a:r>
          </a:p>
        </p:txBody>
      </p:sp>
      <p:sp>
        <p:nvSpPr>
          <p:cNvPr id="3" name="Content Placeholder 2"/>
          <p:cNvSpPr>
            <a:spLocks noGrp="1"/>
          </p:cNvSpPr>
          <p:nvPr>
            <p:ph idx="1"/>
          </p:nvPr>
        </p:nvSpPr>
        <p:spPr>
          <a:xfrm>
            <a:off x="1130139" y="1562099"/>
            <a:ext cx="10727055" cy="4704081"/>
          </a:xfrm>
        </p:spPr>
        <p:txBody>
          <a:bodyPr/>
          <a:lstStyle/>
          <a:p>
            <a:pPr>
              <a:lnSpc>
                <a:spcPct val="150000"/>
              </a:lnSpc>
            </a:pPr>
            <a:r>
              <a:rPr lang="en-US" dirty="0"/>
              <a:t>What is salesforce? </a:t>
            </a:r>
          </a:p>
          <a:p>
            <a:pPr>
              <a:lnSpc>
                <a:spcPct val="150000"/>
              </a:lnSpc>
            </a:pPr>
            <a:r>
              <a:rPr lang="en-US" dirty="0"/>
              <a:t>Why do we use salesforce?</a:t>
            </a:r>
          </a:p>
          <a:p>
            <a:pPr>
              <a:lnSpc>
                <a:spcPct val="150000"/>
              </a:lnSpc>
            </a:pPr>
            <a:r>
              <a:rPr lang="en-IN" dirty="0"/>
              <a:t>What does Salesforce do?</a:t>
            </a:r>
          </a:p>
          <a:p>
            <a:pPr>
              <a:lnSpc>
                <a:spcPct val="150000"/>
              </a:lnSpc>
            </a:pPr>
            <a:r>
              <a:rPr lang="en-US" dirty="0"/>
              <a:t>What are the benefits of Salesforce ?</a:t>
            </a:r>
          </a:p>
          <a:p>
            <a:pPr>
              <a:lnSpc>
                <a:spcPct val="150000"/>
              </a:lnSpc>
            </a:pPr>
            <a:r>
              <a:rPr lang="en-US" dirty="0"/>
              <a:t>What is CRM</a:t>
            </a:r>
          </a:p>
          <a:p>
            <a:pPr>
              <a:lnSpc>
                <a:spcPct val="150000"/>
              </a:lnSpc>
            </a:pPr>
            <a:r>
              <a:rPr lang="en-US" dirty="0"/>
              <a:t>What is Cloud Computing</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1000"/>
                    </a14:imgEffect>
                  </a14:imgLayer>
                </a14:imgProps>
              </a:ext>
              <a:ext uri="{28A0092B-C50C-407E-A947-70E740481C1C}">
                <a14:useLocalDpi xmlns:a14="http://schemas.microsoft.com/office/drawing/2010/main" val="0"/>
              </a:ext>
            </a:extLst>
          </a:blip>
          <a:stretch>
            <a:fillRect/>
          </a:stretch>
        </p:blipFill>
        <p:spPr>
          <a:xfrm>
            <a:off x="6382870" y="1434295"/>
            <a:ext cx="6209489" cy="4173855"/>
          </a:xfrm>
          <a:prstGeom prst="rect">
            <a:avLst/>
          </a:prstGeom>
          <a:noFill/>
          <a:effectLst>
            <a:outerShdw blurRad="50800" dist="50800" dir="5400000" algn="ctr" rotWithShape="0">
              <a:srgbClr val="000000"/>
            </a:outerShdw>
          </a:effectLst>
          <a:scene3d>
            <a:camera prst="orthographicFront"/>
            <a:lightRig rig="threePt" dir="t"/>
          </a:scene3d>
          <a:sp3d>
            <a:bevelT/>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405349" y="693956"/>
            <a:ext cx="5157787" cy="1180127"/>
          </a:xfrm>
        </p:spPr>
        <p:txBody>
          <a:bodyPr>
            <a:noAutofit/>
          </a:bodyPr>
          <a:lstStyle/>
          <a:p>
            <a:r>
              <a:rPr lang="en-IN" sz="2500" dirty="0">
                <a:solidFill>
                  <a:schemeClr val="tx1"/>
                </a:solidFill>
                <a:effectLst/>
                <a:latin typeface="+mj-lt"/>
                <a:ea typeface="Calibri" panose="020F0502020204030204" pitchFamily="34" charset="0"/>
                <a:cs typeface="Times New Roman" panose="02020603050405020304" pitchFamily="18" charset="0"/>
              </a:rPr>
              <a:t>4. Define a String Variable &amp; use string method length() to display the output</a:t>
            </a:r>
          </a:p>
        </p:txBody>
      </p:sp>
      <p:pic>
        <p:nvPicPr>
          <p:cNvPr id="5" name="Content Placeholder 4">
            <a:extLst>
              <a:ext uri="{FF2B5EF4-FFF2-40B4-BE49-F238E27FC236}">
                <a16:creationId xmlns:a16="http://schemas.microsoft.com/office/drawing/2014/main" id="{F78E10F9-DCA1-9ABD-6557-BBAC3EC48F17}"/>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74325" y="693956"/>
            <a:ext cx="5384744" cy="2449838"/>
          </a:xfrm>
        </p:spPr>
      </p:pic>
      <p:sp>
        <p:nvSpPr>
          <p:cNvPr id="8" name="Text Placeholder 7"/>
          <p:cNvSpPr>
            <a:spLocks noGrp="1"/>
          </p:cNvSpPr>
          <p:nvPr>
            <p:ph type="body" sz="quarter" idx="3"/>
          </p:nvPr>
        </p:nvSpPr>
        <p:spPr>
          <a:xfrm>
            <a:off x="912812" y="4392304"/>
            <a:ext cx="5183188" cy="1180127"/>
          </a:xfrm>
        </p:spPr>
        <p:txBody>
          <a:bodyPr>
            <a:noAutofit/>
          </a:bodyPr>
          <a:lstStyle/>
          <a:p>
            <a:r>
              <a:rPr lang="en-IN" sz="2500" dirty="0">
                <a:solidFill>
                  <a:schemeClr val="tx1"/>
                </a:solidFill>
                <a:effectLst/>
                <a:latin typeface="+mj-lt"/>
                <a:ea typeface="Calibri" panose="020F0502020204030204" pitchFamily="34" charset="0"/>
                <a:cs typeface="Times New Roman" panose="02020603050405020304" pitchFamily="18" charset="0"/>
              </a:rPr>
              <a:t>5. Define a List of integer and display the output using add(), get(), set(), clear(), methods.</a:t>
            </a:r>
          </a:p>
        </p:txBody>
      </p:sp>
      <p:pic>
        <p:nvPicPr>
          <p:cNvPr id="12" name="Content Placeholder 11" descr="Graphical user interface, text, application&#10;&#10;Description automatically generated">
            <a:extLst>
              <a:ext uri="{FF2B5EF4-FFF2-40B4-BE49-F238E27FC236}">
                <a16:creationId xmlns:a16="http://schemas.microsoft.com/office/drawing/2014/main" id="{BC856D69-F752-B38A-4C02-C5522BC8F70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607175" y="3626173"/>
            <a:ext cx="4895850" cy="1874192"/>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9915" y="150161"/>
            <a:ext cx="11012170" cy="1325880"/>
          </a:xfrm>
        </p:spPr>
        <p:txBody>
          <a:bodyPr/>
          <a:lstStyle/>
          <a:p>
            <a:r>
              <a:rPr lang="en-IN" sz="2500" dirty="0">
                <a:effectLst/>
                <a:latin typeface="Calibri" panose="020F0502020204030204" pitchFamily="34" charset="0"/>
                <a:ea typeface="Calibri" panose="020F0502020204030204" pitchFamily="34" charset="0"/>
                <a:cs typeface="Times New Roman" panose="02020603050405020304" pitchFamily="18" charset="0"/>
              </a:rPr>
              <a:t>Use Execute Anonymous to define and execute the following code to </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r>
              <a:rPr lang="en-IN" sz="2500" dirty="0">
                <a:effectLst/>
                <a:latin typeface="Calibri" panose="020F0502020204030204" pitchFamily="34" charset="0"/>
                <a:ea typeface="Calibri" panose="020F0502020204030204" pitchFamily="34" charset="0"/>
                <a:cs typeface="Times New Roman" panose="02020603050405020304" pitchFamily="18" charset="0"/>
              </a:rPr>
              <a:t>display the value of x = 0 to 9.</a:t>
            </a:r>
            <a:endParaRPr lang="en-IN" sz="2500" dirty="0"/>
          </a:p>
        </p:txBody>
      </p:sp>
      <p:pic>
        <p:nvPicPr>
          <p:cNvPr id="6" name="Content Placeholder 5" descr="Graphical user interface, text, application&#10;&#10;Description automatically generated">
            <a:extLst>
              <a:ext uri="{FF2B5EF4-FFF2-40B4-BE49-F238E27FC236}">
                <a16:creationId xmlns:a16="http://schemas.microsoft.com/office/drawing/2014/main" id="{9F1A6BB9-93E3-8BA6-913D-DF3B9B56C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6542" y="1513114"/>
            <a:ext cx="8670900" cy="422583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726248"/>
          </a:xfrm>
        </p:spPr>
        <p:txBody>
          <a:bodyPr>
            <a:normAutofit fontScale="90000"/>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3</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700" b="1" dirty="0">
                <a:effectLst/>
                <a:ea typeface="Calibri" panose="020F0502020204030204" pitchFamily="34" charset="0"/>
                <a:cs typeface="Times New Roman" panose="02020603050405020304" pitchFamily="18" charset="0"/>
              </a:rPr>
              <a:t>Answer the following in True or False: </a:t>
            </a:r>
            <a:br>
              <a:rPr lang="en-IN" sz="2700" b="1" dirty="0">
                <a:effectLst/>
                <a:ea typeface="Calibri" panose="020F0502020204030204" pitchFamily="34" charset="0"/>
                <a:cs typeface="Times New Roman" panose="02020603050405020304" pitchFamily="18" charset="0"/>
              </a:rPr>
            </a:br>
            <a:r>
              <a:rPr lang="en-IN" sz="2700" b="1" dirty="0">
                <a:effectLst/>
                <a:ea typeface="Calibri" panose="020F0502020204030204" pitchFamily="34" charset="0"/>
                <a:cs typeface="Times New Roman" panose="02020603050405020304" pitchFamily="18" charset="0"/>
              </a:rPr>
              <a:t>Integer myunlucklyNumber = 7;  Integer myluckyNumber = 15; </a:t>
            </a:r>
            <a:br>
              <a:rPr lang="en-IN" sz="2700" b="1" dirty="0">
                <a:effectLst/>
                <a:ea typeface="Calibri" panose="020F0502020204030204" pitchFamily="34" charset="0"/>
                <a:cs typeface="Times New Roman" panose="02020603050405020304" pitchFamily="18" charset="0"/>
              </a:rPr>
            </a:br>
            <a:r>
              <a:rPr lang="en-IN" sz="2700" b="1" dirty="0">
                <a:effectLst/>
                <a:ea typeface="Calibri" panose="020F0502020204030204" pitchFamily="34" charset="0"/>
                <a:cs typeface="Times New Roman" panose="02020603050405020304" pitchFamily="18" charset="0"/>
              </a:rPr>
              <a:t>myluckyNumber != myunlucklyNumber + 8.</a:t>
            </a:r>
            <a:endParaRPr lang="en-IN" sz="2700" b="1" dirty="0"/>
          </a:p>
        </p:txBody>
      </p:sp>
      <p:pic>
        <p:nvPicPr>
          <p:cNvPr id="7" name="Content Placeholder 6" descr="Graphical user interface, text, application&#10;&#10;Description automatically generated">
            <a:extLst>
              <a:ext uri="{FF2B5EF4-FFF2-40B4-BE49-F238E27FC236}">
                <a16:creationId xmlns:a16="http://schemas.microsoft.com/office/drawing/2014/main" id="{F6C90F95-2A2E-EE49-73A4-4B9DCD9E0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888" y="1881050"/>
            <a:ext cx="9200404" cy="411915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199" y="-68169"/>
            <a:ext cx="10515600" cy="1680005"/>
          </a:xfrm>
        </p:spPr>
        <p:txBody>
          <a:bodyPr>
            <a:normAutofit/>
          </a:bodyPr>
          <a:lstStyle/>
          <a:p>
            <a:pPr>
              <a:lnSpc>
                <a:spcPct val="100000"/>
              </a:lnSpc>
              <a:spcAft>
                <a:spcPts val="800"/>
              </a:spcAft>
            </a:pPr>
            <a:r>
              <a:rPr lang="en-IN" sz="2780" b="1" u="sng" dirty="0">
                <a:effectLst/>
                <a:latin typeface="Calibri" panose="020F0502020204030204" pitchFamily="34" charset="0"/>
                <a:ea typeface="Calibri" panose="020F0502020204030204" pitchFamily="34" charset="0"/>
                <a:cs typeface="Times New Roman" panose="02020603050405020304" pitchFamily="18" charset="0"/>
              </a:rPr>
              <a:t>Exercise 4</a:t>
            </a:r>
            <a:br>
              <a:rPr lang="en-IN" sz="2780" b="1"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Answer the following in True Or False: </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Boolean isFalse = false;  Boolean isTrue = true;</a:t>
            </a:r>
            <a:endParaRPr lang="en-IN" sz="2500" dirty="0"/>
          </a:p>
        </p:txBody>
      </p:sp>
      <p:pic>
        <p:nvPicPr>
          <p:cNvPr id="6" name="Content Placeholder 5" descr="Graphical user interface, text, application&#10;&#10;Description automatically generated">
            <a:extLst>
              <a:ext uri="{FF2B5EF4-FFF2-40B4-BE49-F238E27FC236}">
                <a16:creationId xmlns:a16="http://schemas.microsoft.com/office/drawing/2014/main" id="{456FC015-4C92-3F08-721F-83957712A5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357" y="1759130"/>
            <a:ext cx="8394087" cy="4397829"/>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0"/>
            <a:ext cx="10515600" cy="1927411"/>
          </a:xfrm>
        </p:spPr>
        <p:txBody>
          <a:bodyPr>
            <a:normAutofit/>
          </a:bodyPr>
          <a:lstStyle/>
          <a:p>
            <a:pPr>
              <a:lnSpc>
                <a:spcPct val="107000"/>
              </a:lnSpc>
              <a:spcAft>
                <a:spcPts val="800"/>
              </a:spcAft>
            </a:pPr>
            <a:r>
              <a:rPr lang="en-IN" sz="2200" b="1" u="sng" dirty="0">
                <a:effectLst/>
                <a:latin typeface="Calibri" panose="020F0502020204030204" pitchFamily="34" charset="0"/>
                <a:ea typeface="Calibri" panose="020F0502020204030204" pitchFamily="34" charset="0"/>
                <a:cs typeface="Times New Roman" panose="02020603050405020304" pitchFamily="18" charset="0"/>
              </a:rPr>
              <a:t>Exercise 5</a:t>
            </a:r>
            <a:br>
              <a:rPr lang="en-IN" sz="2200" b="1" u="sng" dirty="0">
                <a:effectLst/>
                <a:latin typeface="Calibri" panose="020F0502020204030204" pitchFamily="34" charset="0"/>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Answer the following in True Or False:</a:t>
            </a:r>
            <a:br>
              <a:rPr lang="en-IN" sz="2200" b="1" dirty="0">
                <a:effectLst/>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Date tomorrow = Date.today().addDays(1); </a:t>
            </a:r>
            <a:br>
              <a:rPr lang="en-IN" sz="2200" b="1" dirty="0">
                <a:effectLst/>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Date today = Date.today(); </a:t>
            </a:r>
            <a:br>
              <a:rPr lang="en-IN" sz="2200" b="1" dirty="0">
                <a:effectLst/>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today != tomorrow</a:t>
            </a:r>
            <a:endParaRPr lang="en-IN" sz="2200" b="1" dirty="0"/>
          </a:p>
        </p:txBody>
      </p:sp>
      <p:pic>
        <p:nvPicPr>
          <p:cNvPr id="6" name="Content Placeholder 5" descr="Graphical user interface, text, application&#10;&#10;Description automatically generated">
            <a:extLst>
              <a:ext uri="{FF2B5EF4-FFF2-40B4-BE49-F238E27FC236}">
                <a16:creationId xmlns:a16="http://schemas.microsoft.com/office/drawing/2014/main" id="{0A22F96A-49E9-078A-E31A-741873A87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625" y="2002971"/>
            <a:ext cx="8491923" cy="4110446"/>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7"/>
            <a:ext cx="10515600" cy="1325563"/>
          </a:xfrm>
        </p:spPr>
        <p:txBody>
          <a:bodyPr>
            <a:normAutofit/>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6</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dirty="0">
                <a:effectLst/>
                <a:latin typeface="Calibri" panose="020F0502020204030204" pitchFamily="34" charset="0"/>
                <a:ea typeface="Calibri" panose="020F0502020204030204" pitchFamily="34" charset="0"/>
                <a:cs typeface="Times New Roman" panose="02020603050405020304" pitchFamily="18" charset="0"/>
              </a:rPr>
              <a:t>Write a program and execute to demo the use of “If..else if...else”</a:t>
            </a:r>
          </a:p>
        </p:txBody>
      </p:sp>
      <p:pic>
        <p:nvPicPr>
          <p:cNvPr id="6" name="Content Placeholder 5" descr="Graphical user interface, application, Word&#10;&#10;Description automatically generated">
            <a:extLst>
              <a:ext uri="{FF2B5EF4-FFF2-40B4-BE49-F238E27FC236}">
                <a16:creationId xmlns:a16="http://schemas.microsoft.com/office/drawing/2014/main" id="{882ADA0C-AA72-21C5-4E97-E5202D6CC1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879" y="1125551"/>
            <a:ext cx="6928851" cy="3159066"/>
          </a:xfrm>
        </p:spPr>
      </p:pic>
      <p:pic>
        <p:nvPicPr>
          <p:cNvPr id="9" name="Picture 8" descr="Graphical user interface, application&#10;&#10;Description automatically generated">
            <a:extLst>
              <a:ext uri="{FF2B5EF4-FFF2-40B4-BE49-F238E27FC236}">
                <a16:creationId xmlns:a16="http://schemas.microsoft.com/office/drawing/2014/main" id="{DFE0CCAE-E52F-E793-09CF-CF2E1C95C7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2911" y="2522204"/>
            <a:ext cx="6524634" cy="329512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4916" y="248785"/>
            <a:ext cx="10515600" cy="1325563"/>
          </a:xfrm>
        </p:spPr>
        <p:txBody>
          <a:bodyPr>
            <a:normAutofit fontScale="90000"/>
          </a:bodyPr>
          <a:lstStyle/>
          <a:p>
            <a:pPr>
              <a:lnSpc>
                <a:spcPct val="107000"/>
              </a:lnSpc>
              <a:spcAft>
                <a:spcPts val="800"/>
              </a:spcAft>
            </a:pPr>
            <a:r>
              <a:rPr lang="en-IN" sz="2780" b="1" u="sng" dirty="0">
                <a:effectLst/>
                <a:latin typeface="Calibri" panose="020F0502020204030204" pitchFamily="34" charset="0"/>
                <a:ea typeface="Calibri" panose="020F0502020204030204" pitchFamily="34" charset="0"/>
                <a:cs typeface="Times New Roman" panose="02020603050405020304" pitchFamily="18" charset="0"/>
              </a:rPr>
              <a:t>Exercise 7</a:t>
            </a:r>
            <a:br>
              <a:rPr lang="en-IN" sz="2780" u="sng" dirty="0">
                <a:effectLst/>
                <a:latin typeface="Calibri" panose="020F0502020204030204" pitchFamily="34" charset="0"/>
                <a:ea typeface="Calibri" panose="020F0502020204030204" pitchFamily="34" charset="0"/>
                <a:cs typeface="Times New Roman" panose="02020603050405020304" pitchFamily="18" charset="0"/>
              </a:rPr>
            </a:br>
            <a:r>
              <a:rPr lang="en-IN" sz="2780" dirty="0">
                <a:effectLst/>
                <a:latin typeface="Calibri" panose="020F0502020204030204" pitchFamily="34" charset="0"/>
                <a:ea typeface="Calibri" panose="020F0502020204030204" pitchFamily="34" charset="0"/>
                <a:cs typeface="Times New Roman" panose="02020603050405020304" pitchFamily="18" charset="0"/>
              </a:rPr>
              <a:t>Write a program to execute and demo the use of “Apex – for Loop”</a:t>
            </a:r>
            <a:br>
              <a:rPr lang="en-IN" sz="2780" dirty="0">
                <a:effectLst/>
                <a:latin typeface="Calibri" panose="020F0502020204030204" pitchFamily="34" charset="0"/>
                <a:ea typeface="Calibri" panose="020F0502020204030204" pitchFamily="34" charset="0"/>
                <a:cs typeface="Times New Roman" panose="02020603050405020304" pitchFamily="18" charset="0"/>
              </a:rPr>
            </a:br>
            <a:endParaRPr lang="en-IN" sz="2780" dirty="0"/>
          </a:p>
        </p:txBody>
      </p:sp>
      <p:pic>
        <p:nvPicPr>
          <p:cNvPr id="6" name="Content Placeholder 5" descr="Graphical user interface&#10;&#10;Description automatically generated with medium confidence">
            <a:extLst>
              <a:ext uri="{FF2B5EF4-FFF2-40B4-BE49-F238E27FC236}">
                <a16:creationId xmlns:a16="http://schemas.microsoft.com/office/drawing/2014/main" id="{DA15E458-0851-3768-313F-D4466780330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27855" y="1332412"/>
            <a:ext cx="5186453" cy="3309256"/>
          </a:xfrm>
        </p:spPr>
      </p:pic>
      <p:pic>
        <p:nvPicPr>
          <p:cNvPr id="11" name="Content Placeholder 10" descr="Graphical user interface, text, application&#10;&#10;Description automatically generated">
            <a:extLst>
              <a:ext uri="{FF2B5EF4-FFF2-40B4-BE49-F238E27FC236}">
                <a16:creationId xmlns:a16="http://schemas.microsoft.com/office/drawing/2014/main" id="{3F3EC625-CAB6-F066-E73B-8111691DE36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07175" y="3289454"/>
            <a:ext cx="4895850" cy="1879292"/>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543" y="0"/>
            <a:ext cx="10515600" cy="1013012"/>
          </a:xfrm>
        </p:spPr>
        <p:txBody>
          <a:bodyPr>
            <a:normAutofit/>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8 </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dirty="0">
                <a:effectLst/>
                <a:latin typeface="Calibri" panose="020F0502020204030204" pitchFamily="34" charset="0"/>
                <a:ea typeface="Calibri" panose="020F0502020204030204" pitchFamily="34" charset="0"/>
                <a:cs typeface="Times New Roman" panose="02020603050405020304" pitchFamily="18" charset="0"/>
              </a:rPr>
              <a:t>Write a Class to demo the use of Constants in Apex</a:t>
            </a:r>
          </a:p>
        </p:txBody>
      </p:sp>
      <p:pic>
        <p:nvPicPr>
          <p:cNvPr id="6" name="Content Placeholder 5" descr="Graphical user interface&#10;&#10;Description automatically generated with low confidence">
            <a:extLst>
              <a:ext uri="{FF2B5EF4-FFF2-40B4-BE49-F238E27FC236}">
                <a16:creationId xmlns:a16="http://schemas.microsoft.com/office/drawing/2014/main" id="{6BF0F617-AD30-BAAE-FFD9-12881E7EABE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93021" y="1152079"/>
            <a:ext cx="5248577" cy="3141247"/>
          </a:xfrm>
        </p:spPr>
      </p:pic>
      <p:pic>
        <p:nvPicPr>
          <p:cNvPr id="11" name="Content Placeholder 10" descr="Graphical user interface, text, application&#10;&#10;Description automatically generated">
            <a:extLst>
              <a:ext uri="{FF2B5EF4-FFF2-40B4-BE49-F238E27FC236}">
                <a16:creationId xmlns:a16="http://schemas.microsoft.com/office/drawing/2014/main" id="{F8D7EB03-63A2-C8C5-A552-8722B730C2D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07175" y="3265230"/>
            <a:ext cx="4895850" cy="192774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770" y="-439270"/>
            <a:ext cx="10018713" cy="1752599"/>
          </a:xfrm>
        </p:spPr>
        <p:txBody>
          <a:bodyPr>
            <a:normAutofit/>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9</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Write a Class to demo the use of Interface in Apex</a:t>
            </a:r>
            <a:endParaRPr lang="en-IN" sz="2500" b="1" dirty="0"/>
          </a:p>
        </p:txBody>
      </p:sp>
      <p:pic>
        <p:nvPicPr>
          <p:cNvPr id="6" name="Content Placeholder 5" descr="Graphical user interface&#10;&#10;Description automatically generated with medium confidence">
            <a:extLst>
              <a:ext uri="{FF2B5EF4-FFF2-40B4-BE49-F238E27FC236}">
                <a16:creationId xmlns:a16="http://schemas.microsoft.com/office/drawing/2014/main" id="{C0E06E8C-6F32-3B7D-E0A2-1B9D20E159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6644" y="979859"/>
            <a:ext cx="5346106" cy="2730827"/>
          </a:xfrm>
        </p:spPr>
      </p:pic>
      <p:pic>
        <p:nvPicPr>
          <p:cNvPr id="8" name="Picture 7" descr="Table&#10;&#10;Description automatically generated">
            <a:extLst>
              <a:ext uri="{FF2B5EF4-FFF2-40B4-BE49-F238E27FC236}">
                <a16:creationId xmlns:a16="http://schemas.microsoft.com/office/drawing/2014/main" id="{6905C6D5-4D2B-BA95-A402-597F3ECCA7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218" y="979859"/>
            <a:ext cx="5465571" cy="273082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A0D4535-7D3E-C0F9-7A64-764AF2C28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3853" y="1843247"/>
            <a:ext cx="3914882" cy="1867439"/>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B445E472-D1C6-1D1F-00A8-568EFA6D8E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4350" y="3852391"/>
            <a:ext cx="5795079" cy="2809665"/>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47E0DA66-E37B-516D-7211-B277FE0C7F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8686" y="4126711"/>
            <a:ext cx="5408023" cy="25353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936"/>
            <a:ext cx="10515600" cy="1325563"/>
          </a:xfrm>
        </p:spPr>
        <p:txBody>
          <a:bodyPr>
            <a:normAutofit/>
          </a:bodyPr>
          <a:lstStyle/>
          <a:p>
            <a:pPr marL="342900" lvl="0" indent="-342900" algn="ctr">
              <a:lnSpc>
                <a:spcPct val="107000"/>
              </a:lnSpc>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10</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Insert Billing record using Database methods </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rPr>
              <a:t>Here use record id to insert customer</a:t>
            </a:r>
            <a:endParaRPr lang="en-IN" sz="2500" b="1" dirty="0"/>
          </a:p>
        </p:txBody>
      </p:sp>
      <p:pic>
        <p:nvPicPr>
          <p:cNvPr id="16" name="Content Placeholder 15" descr="Graphical user interface, text, application, Word&#10;&#10;Description automatically generated">
            <a:extLst>
              <a:ext uri="{FF2B5EF4-FFF2-40B4-BE49-F238E27FC236}">
                <a16:creationId xmlns:a16="http://schemas.microsoft.com/office/drawing/2014/main" id="{FF5B7448-C7BA-0753-E504-1D9EC9D10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22666" y="1862043"/>
            <a:ext cx="4916487" cy="3592210"/>
          </a:xfrm>
        </p:spPr>
      </p:pic>
      <p:pic>
        <p:nvPicPr>
          <p:cNvPr id="6" name="Content Placeholder 5" descr="Graphical user interface, text, application&#10;&#10;Description automatically generated">
            <a:extLst>
              <a:ext uri="{FF2B5EF4-FFF2-40B4-BE49-F238E27FC236}">
                <a16:creationId xmlns:a16="http://schemas.microsoft.com/office/drawing/2014/main" id="{704F19D3-92CE-B513-7453-6DDB052D4D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59815" y="1862043"/>
            <a:ext cx="5547360" cy="359221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0"/>
            <a:ext cx="10018713" cy="1752599"/>
          </a:xfrm>
        </p:spPr>
        <p:txBody>
          <a:bodyPr>
            <a:normAutofit/>
          </a:bodyPr>
          <a:lstStyle/>
          <a:p>
            <a:pPr algn="ctr"/>
            <a:r>
              <a:rPr lang="en-US" sz="4500" b="1" dirty="0">
                <a:effectLst>
                  <a:outerShdw blurRad="38100" dist="38100" dir="2700000" algn="tl">
                    <a:srgbClr val="000000">
                      <a:alpha val="43137"/>
                    </a:srgbClr>
                  </a:outerShdw>
                </a:effectLst>
              </a:rPr>
              <a:t>INTRODUCTION OF TRAVEL APPROVAL APP</a:t>
            </a:r>
          </a:p>
        </p:txBody>
      </p:sp>
      <p:sp>
        <p:nvSpPr>
          <p:cNvPr id="3" name="Content Placeholder 2"/>
          <p:cNvSpPr>
            <a:spLocks noGrp="1"/>
          </p:cNvSpPr>
          <p:nvPr>
            <p:ph idx="1"/>
          </p:nvPr>
        </p:nvSpPr>
        <p:spPr>
          <a:xfrm>
            <a:off x="1364056" y="2225688"/>
            <a:ext cx="7908316" cy="4632312"/>
          </a:xfrm>
        </p:spPr>
        <p:txBody>
          <a:bodyPr>
            <a:noAutofit/>
          </a:bodyPr>
          <a:lstStyle/>
          <a:p>
            <a:pPr algn="l"/>
            <a:r>
              <a:rPr lang="en-US" sz="2200" dirty="0"/>
              <a:t>The travel approval project in Salesforce is a system designed to automate and streamline the process of requesting and approving travel expenses for employees. The project involves several components, including a custom object to track travel requests, a custom approval process, and various integrations with external systems.</a:t>
            </a:r>
          </a:p>
          <a:p>
            <a:pPr marL="0" indent="0" algn="l">
              <a:buNone/>
            </a:pPr>
            <a:endParaRPr lang="en-US" sz="2200" dirty="0"/>
          </a:p>
          <a:p>
            <a:pPr algn="l"/>
            <a:r>
              <a:rPr lang="en-US" sz="2200" dirty="0"/>
              <a:t>Overall, the travel approval project in Salesforce provides a streamlined and efficient way for employees to request and manage travel expenses, while also providing managers with the tools they need to ensure that all expenses are approved and accounted for.</a:t>
            </a:r>
          </a:p>
          <a:p>
            <a:pPr algn="l"/>
            <a:endParaRPr lang="en-US" sz="2200" dirty="0"/>
          </a:p>
          <a:p>
            <a:endParaRPr lang="en-IN" sz="2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9262CBB2-AEEB-BAB0-B0C4-C04E52442D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15831" y="809898"/>
            <a:ext cx="9045757" cy="5111931"/>
          </a:xfrm>
        </p:spPr>
      </p:pic>
    </p:spTree>
    <p:extLst>
      <p:ext uri="{BB962C8B-B14F-4D97-AF65-F5344CB8AC3E}">
        <p14:creationId xmlns:p14="http://schemas.microsoft.com/office/powerpoint/2010/main" val="2187004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67118" y="144816"/>
            <a:ext cx="10515600" cy="2198688"/>
          </a:xfrm>
        </p:spPr>
        <p:txBody>
          <a:bodyPr>
            <a:noAutofit/>
          </a:bodyPr>
          <a:lstStyle/>
          <a:p>
            <a:pPr>
              <a:lnSpc>
                <a:spcPct val="107000"/>
              </a:lnSpc>
              <a:spcAft>
                <a:spcPts val="800"/>
              </a:spcAft>
            </a:pPr>
            <a:r>
              <a:rPr lang="en-IN" sz="2300" b="1" u="sng" dirty="0">
                <a:effectLst/>
                <a:latin typeface="Calibri" panose="020F0502020204030204" pitchFamily="34" charset="0"/>
                <a:ea typeface="Calibri" panose="020F0502020204030204" pitchFamily="34" charset="0"/>
                <a:cs typeface="Calibri" panose="020F0502020204030204" pitchFamily="34" charset="0"/>
              </a:rPr>
              <a:t>Exercise 11</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Write and execute SOQL queries from Developer Console</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 Display ID, Amount, Stage, Account Name, Account Industry, Account Website </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From Opportunity </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AND “Account Annual Revenue &gt; 5000”</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Add a Where Clause “Account Industry = Energy”</a:t>
            </a:r>
            <a:br>
              <a:rPr lang="en-IN" sz="2300" b="1" dirty="0">
                <a:effectLst/>
                <a:ea typeface="Calibri" panose="020F0502020204030204" pitchFamily="34" charset="0"/>
                <a:cs typeface="Times New Roman" panose="02020603050405020304" pitchFamily="18" charset="0"/>
              </a:rPr>
            </a:br>
            <a:endParaRPr lang="en-IN" sz="2300" b="1" dirty="0"/>
          </a:p>
        </p:txBody>
      </p:sp>
      <p:pic>
        <p:nvPicPr>
          <p:cNvPr id="7" name="Content Placeholder 6" descr="Graphical user interface, text, application&#10;&#10;Description automatically generated">
            <a:extLst>
              <a:ext uri="{FF2B5EF4-FFF2-40B4-BE49-F238E27FC236}">
                <a16:creationId xmlns:a16="http://schemas.microsoft.com/office/drawing/2014/main" id="{CF8C15FE-56C1-6624-52DD-CECAAC917B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7265" y="2667000"/>
            <a:ext cx="6712808" cy="31242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375" y="436165"/>
            <a:ext cx="10515600" cy="1325563"/>
          </a:xfrm>
        </p:spPr>
        <p:txBody>
          <a:bodyPr>
            <a:normAutofit fontScale="90000"/>
          </a:bodyPr>
          <a:lstStyle/>
          <a:p>
            <a:pPr>
              <a:lnSpc>
                <a:spcPct val="107000"/>
              </a:lnSpc>
              <a:spcAft>
                <a:spcPts val="800"/>
              </a:spcAft>
            </a:pPr>
            <a:r>
              <a:rPr lang="en-IN" sz="2780" b="1" u="sng" dirty="0">
                <a:effectLst/>
                <a:latin typeface="Calibri" panose="020F0502020204030204" pitchFamily="34" charset="0"/>
                <a:ea typeface="Calibri" panose="020F0502020204030204" pitchFamily="34" charset="0"/>
                <a:cs typeface="Calibri" panose="020F0502020204030204" pitchFamily="34" charset="0"/>
              </a:rPr>
              <a:t>Exercise</a:t>
            </a:r>
            <a:r>
              <a:rPr lang="en-IN" sz="2780" b="1" u="sng" dirty="0">
                <a:effectLst/>
                <a:ea typeface="Calibri" panose="020F0502020204030204" pitchFamily="34" charset="0"/>
                <a:cs typeface="Times New Roman" panose="02020603050405020304" pitchFamily="18" charset="0"/>
              </a:rPr>
              <a:t> 12</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Write an Apex Trigger, Name = CustomerTrigger.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Create a Billing Record when on Customer Object the 'Status' field changes to Active from Inactive. Billing “Status” must be: Paid, Amount Paid = 1000000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Perform the DML on a List.</a:t>
            </a:r>
            <a:endParaRPr lang="en-IN" sz="2780" b="1" dirty="0"/>
          </a:p>
        </p:txBody>
      </p:sp>
      <p:pic>
        <p:nvPicPr>
          <p:cNvPr id="6" name="Content Placeholder 5" descr="Graphical user interface, text, application&#10;&#10;Description automatically generated">
            <a:extLst>
              <a:ext uri="{FF2B5EF4-FFF2-40B4-BE49-F238E27FC236}">
                <a16:creationId xmlns:a16="http://schemas.microsoft.com/office/drawing/2014/main" id="{F42E85C5-47E7-1213-6971-CEDFF03B5E3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84313" y="3088380"/>
            <a:ext cx="4894262" cy="2281439"/>
          </a:xfrm>
        </p:spPr>
      </p:pic>
      <p:pic>
        <p:nvPicPr>
          <p:cNvPr id="20" name="Content Placeholder 19" descr="Graphical user interface, text, application&#10;&#10;Description automatically generated">
            <a:extLst>
              <a:ext uri="{FF2B5EF4-FFF2-40B4-BE49-F238E27FC236}">
                <a16:creationId xmlns:a16="http://schemas.microsoft.com/office/drawing/2014/main" id="{1AE78E7C-8409-8BF6-9067-F2D73B7598A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07175" y="2684082"/>
            <a:ext cx="4895850" cy="309003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9918" y="149972"/>
            <a:ext cx="10515600" cy="2046381"/>
          </a:xfrm>
        </p:spPr>
        <p:txBody>
          <a:bodyPr>
            <a:normAutofit fontScale="90000"/>
          </a:bodyPr>
          <a:lstStyle/>
          <a:p>
            <a:pPr>
              <a:lnSpc>
                <a:spcPct val="107000"/>
              </a:lnSpc>
              <a:spcAft>
                <a:spcPts val="800"/>
              </a:spcAft>
            </a:pPr>
            <a:r>
              <a:rPr lang="en-IN" sz="2780" b="1" u="sng" dirty="0">
                <a:effectLst/>
                <a:latin typeface="Calibri" panose="020F0502020204030204" pitchFamily="34" charset="0"/>
                <a:ea typeface="Calibri" panose="020F0502020204030204" pitchFamily="34" charset="0"/>
                <a:cs typeface="Calibri" panose="020F0502020204030204" pitchFamily="34" charset="0"/>
              </a:rPr>
              <a:t>Exercise 13</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Write a Test Class for CustomerTrigger.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Create the Data for the Customer custom Object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Use Test.startTest() &amp; Test.stopTest().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Use assert statement to validate the output,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Test Class must have full code coverage.</a:t>
            </a:r>
            <a:endParaRPr lang="en-IN" sz="2780" b="1" dirty="0"/>
          </a:p>
        </p:txBody>
      </p:sp>
      <p:pic>
        <p:nvPicPr>
          <p:cNvPr id="6" name="Content Placeholder 5" descr="Graphical user interface, application, Word&#10;&#10;Description automatically generated">
            <a:extLst>
              <a:ext uri="{FF2B5EF4-FFF2-40B4-BE49-F238E27FC236}">
                <a16:creationId xmlns:a16="http://schemas.microsoft.com/office/drawing/2014/main" id="{1BE2D8E4-3E75-2B50-EB23-30D89C6C28D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1301" y="2667000"/>
            <a:ext cx="6724735" cy="31242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753252" y="322020"/>
            <a:ext cx="5299299" cy="823595"/>
          </a:xfrm>
        </p:spPr>
        <p:txBody>
          <a:bodyPr>
            <a:noAutofit/>
          </a:bodyPr>
          <a:lstStyle/>
          <a:p>
            <a:r>
              <a:rPr lang="en-IN"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Exercise 14</a:t>
            </a:r>
            <a:endParaRPr lang="en-IN"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2500" b="0" i="0" dirty="0">
                <a:solidFill>
                  <a:schemeClr val="tx1"/>
                </a:solidFill>
                <a:effectLst/>
                <a:latin typeface="Calibri" panose="020F0502020204030204" pitchFamily="34" charset="0"/>
                <a:cs typeface="Calibri" panose="020F0502020204030204" pitchFamily="34" charset="0"/>
              </a:rPr>
              <a:t>ApexTrigger,Name=DisqualifyTestLeads</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7D520C92-1FA8-2EDB-97B1-C74DA61E6347}"/>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606232" y="1130394"/>
            <a:ext cx="5299299" cy="3223892"/>
          </a:xfrm>
        </p:spPr>
      </p:pic>
      <p:pic>
        <p:nvPicPr>
          <p:cNvPr id="8" name="Picture 7">
            <a:extLst>
              <a:ext uri="{FF2B5EF4-FFF2-40B4-BE49-F238E27FC236}">
                <a16:creationId xmlns:a16="http://schemas.microsoft.com/office/drawing/2014/main" id="{6A541B20-D768-4064-0E6B-138BA0AAB8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6857" y="1121686"/>
            <a:ext cx="5120641" cy="323260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105CCA5E-6123-677D-807D-FAA2BFEBE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206" y="4488958"/>
            <a:ext cx="9361714" cy="22311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193FBEE-9A41-5A23-E233-0A97D4B558BA}"/>
              </a:ext>
            </a:extLst>
          </p:cNvPr>
          <p:cNvSpPr txBox="1">
            <a:spLocks/>
          </p:cNvSpPr>
          <p:nvPr/>
        </p:nvSpPr>
        <p:spPr>
          <a:xfrm>
            <a:off x="1562810" y="258477"/>
            <a:ext cx="5993765" cy="1123133"/>
          </a:xfrm>
          <a:prstGeom prst="rect">
            <a:avLst/>
          </a:prstGeom>
        </p:spPr>
        <p:txBody>
          <a:bodyPr>
            <a:normAutofit fontScale="60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IN" sz="4545" u="sng" dirty="0">
                <a:latin typeface="Calibri" panose="020F0502020204030204" pitchFamily="34" charset="0"/>
                <a:ea typeface="Calibri" panose="020F0502020204030204" pitchFamily="34" charset="0"/>
                <a:cs typeface="Times New Roman" panose="02020603050405020304" pitchFamily="18" charset="0"/>
              </a:rPr>
              <a:t>Exercise 15</a:t>
            </a:r>
          </a:p>
          <a:p>
            <a:pPr marL="0" indent="0">
              <a:buNone/>
            </a:pPr>
            <a:r>
              <a:rPr lang="en-US" sz="4545" dirty="0">
                <a:latin typeface="Calibri" panose="020F0502020204030204" pitchFamily="34" charset="0"/>
                <a:cs typeface="Calibri" panose="020F0502020204030204" pitchFamily="34" charset="0"/>
              </a:rPr>
              <a:t>Write a Test Class for DisqualifyTestLeads.</a:t>
            </a:r>
            <a:endParaRPr lang="en-IN" sz="4545"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AA2C6D9-CF6A-1D18-1A3C-A9AF34AC6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4155" y="1250982"/>
            <a:ext cx="5288565" cy="3399395"/>
          </a:xfrm>
          <a:prstGeom prst="rect">
            <a:avLst/>
          </a:prstGeom>
        </p:spPr>
      </p:pic>
      <p:pic>
        <p:nvPicPr>
          <p:cNvPr id="7" name="Picture 6" descr="Table&#10;&#10;Description automatically generated">
            <a:extLst>
              <a:ext uri="{FF2B5EF4-FFF2-40B4-BE49-F238E27FC236}">
                <a16:creationId xmlns:a16="http://schemas.microsoft.com/office/drawing/2014/main" id="{4EE52DC8-3D2C-5A2F-7D0B-79D2A71BA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222" y="1250983"/>
            <a:ext cx="5442628" cy="3399394"/>
          </a:xfrm>
          <a:prstGeom prst="rect">
            <a:avLst/>
          </a:prstGeom>
        </p:spPr>
      </p:pic>
      <p:pic>
        <p:nvPicPr>
          <p:cNvPr id="10" name="Picture 9" descr="Graphical user interface, text, email&#10;&#10;Description automatically generated">
            <a:extLst>
              <a:ext uri="{FF2B5EF4-FFF2-40B4-BE49-F238E27FC236}">
                <a16:creationId xmlns:a16="http://schemas.microsoft.com/office/drawing/2014/main" id="{25FA674A-2292-4EE0-14E7-32678905D1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9147" y="4735888"/>
            <a:ext cx="6197493" cy="2122112"/>
          </a:xfrm>
          <a:prstGeom prst="rect">
            <a:avLst/>
          </a:prstGeom>
        </p:spPr>
      </p:pic>
    </p:spTree>
    <p:extLst>
      <p:ext uri="{BB962C8B-B14F-4D97-AF65-F5344CB8AC3E}">
        <p14:creationId xmlns:p14="http://schemas.microsoft.com/office/powerpoint/2010/main" val="392787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2500" b="1" i="0" u="sng" dirty="0">
                <a:effectLst/>
                <a:latin typeface="Calibri" panose="020F0502020204030204" pitchFamily="34" charset="0"/>
                <a:cs typeface="Calibri" panose="020F0502020204030204" pitchFamily="34" charset="0"/>
              </a:rPr>
              <a:t>Exercise 16</a:t>
            </a:r>
            <a:br>
              <a:rPr lang="en-US" sz="2500" b="0" i="0" u="sng" dirty="0">
                <a:effectLst/>
                <a:latin typeface="Calibri" panose="020F0502020204030204" pitchFamily="34" charset="0"/>
                <a:cs typeface="Calibri" panose="020F0502020204030204" pitchFamily="34" charset="0"/>
              </a:rPr>
            </a:br>
            <a:r>
              <a:rPr lang="en-US" sz="2500" b="1" i="0" dirty="0">
                <a:effectLst/>
                <a:cs typeface="Calibri" panose="020F0502020204030204" pitchFamily="34" charset="0"/>
              </a:rPr>
              <a:t>Create a Visualforce page which displays Opportunity fields as output fields.</a:t>
            </a:r>
            <a:endParaRPr lang="en-IN" sz="2500" b="1" dirty="0">
              <a:cs typeface="Calibri" panose="020F0502020204030204" pitchFamily="34" charset="0"/>
            </a:endParaRPr>
          </a:p>
        </p:txBody>
      </p:sp>
      <p:pic>
        <p:nvPicPr>
          <p:cNvPr id="6" name="Content Placeholder 5" descr="Graphical user interface, text&#10;&#10;Description automatically generated">
            <a:extLst>
              <a:ext uri="{FF2B5EF4-FFF2-40B4-BE49-F238E27FC236}">
                <a16:creationId xmlns:a16="http://schemas.microsoft.com/office/drawing/2014/main" id="{04B7E19B-8EDE-2EF7-D33E-877D7BF991A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84311" y="2312976"/>
            <a:ext cx="4894262" cy="3513058"/>
          </a:xfrm>
        </p:spPr>
      </p:pic>
      <p:pic>
        <p:nvPicPr>
          <p:cNvPr id="11" name="Content Placeholder 10" descr="Graphical user interface, text, website&#10;&#10;Description automatically generated">
            <a:extLst>
              <a:ext uri="{FF2B5EF4-FFF2-40B4-BE49-F238E27FC236}">
                <a16:creationId xmlns:a16="http://schemas.microsoft.com/office/drawing/2014/main" id="{F1E1BB10-D963-685A-65C0-C6B3019199D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33301" y="2312976"/>
            <a:ext cx="5175522" cy="3513058"/>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500" b="1" i="0" u="sng" dirty="0">
                <a:effectLst/>
                <a:latin typeface="Calibri" panose="020F0502020204030204" pitchFamily="34" charset="0"/>
                <a:cs typeface="Calibri" panose="020F0502020204030204" pitchFamily="34" charset="0"/>
              </a:rPr>
              <a:t>Exercise 17</a:t>
            </a:r>
            <a:br>
              <a:rPr lang="en-IN" sz="2500" b="0" i="0" dirty="0">
                <a:effectLst/>
                <a:latin typeface="Calibri" panose="020F0502020204030204" pitchFamily="34" charset="0"/>
                <a:cs typeface="Calibri" panose="020F0502020204030204" pitchFamily="34" charset="0"/>
              </a:rPr>
            </a:br>
            <a:r>
              <a:rPr lang="en-US" sz="2500" b="1" i="0" dirty="0">
                <a:effectLst/>
                <a:cs typeface="Calibri" panose="020F0502020204030204" pitchFamily="34" charset="0"/>
              </a:rPr>
              <a:t>Create a Visualforce page which shows a list of Accounts linked to their record pages</a:t>
            </a:r>
            <a:endParaRPr lang="en-IN" sz="2500" b="1" dirty="0">
              <a:cs typeface="Calibri" panose="020F0502020204030204" pitchFamily="34" charset="0"/>
            </a:endParaRPr>
          </a:p>
        </p:txBody>
      </p:sp>
      <p:pic>
        <p:nvPicPr>
          <p:cNvPr id="8" name="Content Placeholder 7" descr="A picture containing graphical user interface&#10;&#10;Description automatically generated">
            <a:extLst>
              <a:ext uri="{FF2B5EF4-FFF2-40B4-BE49-F238E27FC236}">
                <a16:creationId xmlns:a16="http://schemas.microsoft.com/office/drawing/2014/main" id="{801EB831-CABF-5324-D02A-1FCA1A6A8B77}"/>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84313" y="3090929"/>
            <a:ext cx="4894262" cy="2276341"/>
          </a:xfrm>
        </p:spPr>
      </p:pic>
      <p:pic>
        <p:nvPicPr>
          <p:cNvPr id="11" name="Content Placeholder 10" descr="Graphical user interface, application&#10;&#10;Description automatically generated">
            <a:extLst>
              <a:ext uri="{FF2B5EF4-FFF2-40B4-BE49-F238E27FC236}">
                <a16:creationId xmlns:a16="http://schemas.microsoft.com/office/drawing/2014/main" id="{A9DCEBD8-9D9F-EDE3-9089-64C458E37E7C}"/>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07175" y="3054861"/>
            <a:ext cx="4895850" cy="2348477"/>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852" y="0"/>
            <a:ext cx="10018713" cy="1752599"/>
          </a:xfrm>
        </p:spPr>
        <p:txBody>
          <a:bodyPr>
            <a:noAutofit/>
          </a:bodyPr>
          <a:lstStyle/>
          <a:p>
            <a:r>
              <a:rPr lang="en-IN" sz="2500" b="1" i="0" u="sng" dirty="0">
                <a:effectLst/>
                <a:latin typeface="Calibri" panose="020F0502020204030204" pitchFamily="34" charset="0"/>
                <a:cs typeface="Calibri" panose="020F0502020204030204" pitchFamily="34" charset="0"/>
              </a:rPr>
              <a:t>Exercise 18</a:t>
            </a:r>
            <a:br>
              <a:rPr lang="en-IN" sz="2500" b="1" i="0" u="sng" dirty="0">
                <a:effectLst/>
                <a:latin typeface="Calibri" panose="020F0502020204030204" pitchFamily="34" charset="0"/>
                <a:cs typeface="Calibri" panose="020F0502020204030204" pitchFamily="34" charset="0"/>
              </a:rPr>
            </a:br>
            <a:r>
              <a:rPr lang="en-US" sz="2500" b="1" i="0" dirty="0">
                <a:effectLst/>
                <a:cs typeface="Calibri" panose="020F0502020204030204" pitchFamily="34" charset="0"/>
              </a:rPr>
              <a:t>Create a Visualforce page that uses a custom controller to display a list of cases with the status of 'New'. The page must be named NewCaseList</a:t>
            </a:r>
            <a:r>
              <a:rPr lang="en-US" sz="2500" i="0" dirty="0">
                <a:effectLst/>
                <a:latin typeface="Calibri" panose="020F0502020204030204" pitchFamily="34" charset="0"/>
                <a:cs typeface="Calibri" panose="020F0502020204030204" pitchFamily="34" charset="0"/>
              </a:rPr>
              <a:t>.</a:t>
            </a:r>
          </a:p>
        </p:txBody>
      </p:sp>
      <p:pic>
        <p:nvPicPr>
          <p:cNvPr id="6" name="Content Placeholder 5" descr="Table&#10;&#10;Description automatically generated">
            <a:extLst>
              <a:ext uri="{FF2B5EF4-FFF2-40B4-BE49-F238E27FC236}">
                <a16:creationId xmlns:a16="http://schemas.microsoft.com/office/drawing/2014/main" id="{3399219B-12AD-86F7-A405-318D5C7F2A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7979" y="1661991"/>
            <a:ext cx="5204615" cy="3124200"/>
          </a:xfrm>
        </p:spPr>
      </p:pic>
      <p:pic>
        <p:nvPicPr>
          <p:cNvPr id="8" name="Picture 7" descr="Table&#10;&#10;Description automatically generated with low confidence">
            <a:extLst>
              <a:ext uri="{FF2B5EF4-FFF2-40B4-BE49-F238E27FC236}">
                <a16:creationId xmlns:a16="http://schemas.microsoft.com/office/drawing/2014/main" id="{D739E0A0-D0A5-D223-1BFA-41CFED83CE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0208" y="1661991"/>
            <a:ext cx="5312230" cy="3124201"/>
          </a:xfrm>
          <a:prstGeom prst="rect">
            <a:avLst/>
          </a:prstGeom>
        </p:spPr>
      </p:pic>
      <p:pic>
        <p:nvPicPr>
          <p:cNvPr id="12" name="Picture 11" descr="Graphical user interface, website&#10;&#10;Description automatically generated">
            <a:extLst>
              <a:ext uri="{FF2B5EF4-FFF2-40B4-BE49-F238E27FC236}">
                <a16:creationId xmlns:a16="http://schemas.microsoft.com/office/drawing/2014/main" id="{E2681167-5AD4-D1D9-87A2-1D946BFF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900" y="4900895"/>
            <a:ext cx="8573860" cy="18395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sz="4500" b="1" dirty="0">
                <a:effectLst>
                  <a:outerShdw blurRad="38100" dist="38100" dir="2700000" algn="tl">
                    <a:srgbClr val="000000">
                      <a:alpha val="43137"/>
                    </a:srgbClr>
                  </a:outerShdw>
                </a:effectLst>
              </a:rPr>
              <a:t>MODULE 1</a:t>
            </a:r>
          </a:p>
        </p:txBody>
      </p:sp>
      <p:sp>
        <p:nvSpPr>
          <p:cNvPr id="3" name="Content Placeholder 2"/>
          <p:cNvSpPr>
            <a:spLocks noGrp="1"/>
          </p:cNvSpPr>
          <p:nvPr>
            <p:ph idx="1"/>
          </p:nvPr>
        </p:nvSpPr>
        <p:spPr>
          <a:xfrm>
            <a:off x="1391920" y="1690688"/>
            <a:ext cx="9787255" cy="3884295"/>
          </a:xfrm>
        </p:spPr>
        <p:txBody>
          <a:bodyPr>
            <a:normAutofit fontScale="67500" lnSpcReduction="20000"/>
          </a:bodyPr>
          <a:lstStyle/>
          <a:p>
            <a:r>
              <a:rPr lang="en-US" sz="3570" b="0" i="0" dirty="0">
                <a:effectLst/>
              </a:rPr>
              <a:t>This project module focuses on the non-coding approach to modifying</a:t>
            </a:r>
            <a:br>
              <a:rPr lang="en-US" sz="3570" dirty="0"/>
            </a:br>
            <a:r>
              <a:rPr lang="en-US" sz="3570" b="0" i="0" dirty="0">
                <a:effectLst/>
              </a:rPr>
              <a:t>the user interface, as you customize an app that tracks company travel.</a:t>
            </a:r>
          </a:p>
          <a:p>
            <a:pPr marL="0" indent="0">
              <a:buNone/>
            </a:pPr>
            <a:endParaRPr lang="en-US" sz="3570" b="0" i="0" dirty="0">
              <a:effectLst/>
            </a:endParaRPr>
          </a:p>
          <a:p>
            <a:pPr algn="l" rtl="0"/>
            <a:r>
              <a:rPr lang="en-US" sz="3570" dirty="0"/>
              <a:t>C</a:t>
            </a:r>
            <a:r>
              <a:rPr lang="en-US" sz="3570" dirty="0">
                <a:effectLst/>
              </a:rPr>
              <a:t>reate Custom</a:t>
            </a:r>
            <a:br>
              <a:rPr lang="en-US" sz="3570" dirty="0">
                <a:effectLst/>
              </a:rPr>
            </a:br>
            <a:r>
              <a:rPr lang="en-US" sz="3570" dirty="0">
                <a:effectLst/>
              </a:rPr>
              <a:t>App, Objects, Fields &amp; Relationships, and how you customize the App using</a:t>
            </a:r>
            <a:br>
              <a:rPr lang="en-US" sz="3570" dirty="0">
                <a:effectLst/>
              </a:rPr>
            </a:br>
            <a:r>
              <a:rPr lang="en-US" sz="3570" dirty="0">
                <a:effectLst/>
              </a:rPr>
              <a:t>declarative tools.</a:t>
            </a:r>
            <a:br>
              <a:rPr lang="en-US" sz="3570" dirty="0">
                <a:effectLst/>
              </a:rPr>
            </a:br>
            <a:endParaRPr lang="en-US" sz="3570" dirty="0">
              <a:effectLst/>
            </a:endParaRPr>
          </a:p>
          <a:p>
            <a:pPr marL="0" indent="0" algn="l" rtl="0">
              <a:buNone/>
            </a:pPr>
            <a:r>
              <a:rPr lang="en-US" sz="3570" dirty="0">
                <a:effectLst/>
              </a:rPr>
              <a:t>Module Take Away</a:t>
            </a:r>
          </a:p>
          <a:p>
            <a:pPr marL="0" indent="0">
              <a:buNone/>
            </a:pPr>
            <a:br>
              <a:rPr lang="en-US" sz="2400" b="0" i="0" dirty="0">
                <a:effectLst/>
              </a:rPr>
            </a:b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55" y="365125"/>
            <a:ext cx="10515600" cy="1325563"/>
          </a:xfrm>
        </p:spPr>
        <p:txBody>
          <a:bodyPr>
            <a:normAutofit/>
          </a:bodyPr>
          <a:lstStyle/>
          <a:p>
            <a:pPr algn="ctr"/>
            <a:r>
              <a:rPr lang="en-IN" sz="4500" b="1" dirty="0">
                <a:solidFill>
                  <a:schemeClr val="tx1">
                    <a:lumMod val="75000"/>
                    <a:lumOff val="25000"/>
                  </a:schemeClr>
                </a:solidFill>
                <a:effectLst/>
                <a:ea typeface="Calibri" panose="020F0502020204030204" pitchFamily="34" charset="0"/>
                <a:cs typeface="Times New Roman" panose="02020603050405020304" pitchFamily="18" charset="0"/>
              </a:rPr>
              <a:t>Creating Lightning App:</a:t>
            </a:r>
            <a:r>
              <a:rPr lang="en-IN" sz="4500" b="1" dirty="0">
                <a:solidFill>
                  <a:srgbClr val="FF0000"/>
                </a:solidFill>
                <a:effectLst/>
                <a:ea typeface="Calibri" panose="020F0502020204030204" pitchFamily="34" charset="0"/>
                <a:cs typeface="Times New Roman" panose="02020603050405020304" pitchFamily="18" charset="0"/>
              </a:rPr>
              <a:t> </a:t>
            </a:r>
            <a:r>
              <a:rPr lang="en-IN" sz="4500" b="1" dirty="0">
                <a:solidFill>
                  <a:schemeClr val="accent6">
                    <a:lumMod val="75000"/>
                  </a:schemeClr>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a:t>
            </a:r>
            <a:r>
              <a:rPr lang="en-US" altLang="en-IN" sz="4500" b="1" dirty="0">
                <a:solidFill>
                  <a:schemeClr val="accent6">
                    <a:lumMod val="75000"/>
                  </a:schemeClr>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RAVEL APP</a:t>
            </a:r>
          </a:p>
        </p:txBody>
      </p:sp>
      <p:pic>
        <p:nvPicPr>
          <p:cNvPr id="6" name="Content Placeholder 5">
            <a:extLst>
              <a:ext uri="{FF2B5EF4-FFF2-40B4-BE49-F238E27FC236}">
                <a16:creationId xmlns:a16="http://schemas.microsoft.com/office/drawing/2014/main" id="{557C8166-5490-4662-EF1B-9F6FCDB7CC2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1405" y="1352006"/>
            <a:ext cx="5815417" cy="2749517"/>
          </a:xfrm>
        </p:spPr>
      </p:pic>
      <p:pic>
        <p:nvPicPr>
          <p:cNvPr id="9" name="Picture 8" descr="Graphical user interface, text, application, email&#10;&#10;Description automatically generated">
            <a:extLst>
              <a:ext uri="{FF2B5EF4-FFF2-40B4-BE49-F238E27FC236}">
                <a16:creationId xmlns:a16="http://schemas.microsoft.com/office/drawing/2014/main" id="{E532EA72-E36F-25D4-0868-EC704B2F7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600" y="3510190"/>
            <a:ext cx="6817315" cy="27495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140" y="0"/>
            <a:ext cx="10018713" cy="1752599"/>
          </a:xfrm>
        </p:spPr>
        <p:txBody>
          <a:bodyPr>
            <a:normAutofit/>
          </a:bodyPr>
          <a:lstStyle/>
          <a:p>
            <a:pPr algn="ctr"/>
            <a:r>
              <a:rPr lang="en-IN" sz="2500" b="1" dirty="0">
                <a:effectLst/>
                <a:ea typeface="Calibri" panose="020F0502020204030204" pitchFamily="34" charset="0"/>
                <a:cs typeface="Times New Roman" panose="02020603050405020304" pitchFamily="18" charset="0"/>
              </a:rPr>
              <a:t>Custom object Department</a:t>
            </a:r>
            <a:r>
              <a:rPr lang="en-IN" sz="2500" b="1" dirty="0">
                <a:ea typeface="Calibri" panose="020F0502020204030204" pitchFamily="34" charset="0"/>
                <a:cs typeface="Times New Roman" panose="02020603050405020304" pitchFamily="18" charset="0"/>
              </a:rPr>
              <a:t> and </a:t>
            </a:r>
            <a:r>
              <a:rPr lang="en-IN" sz="2500" b="1" dirty="0">
                <a:effectLst/>
                <a:ea typeface="Calibri" panose="020F0502020204030204" pitchFamily="34" charset="0"/>
                <a:cs typeface="Times New Roman" panose="02020603050405020304" pitchFamily="18" charset="0"/>
              </a:rPr>
              <a:t>Creating custom fields in Department Object</a:t>
            </a:r>
          </a:p>
        </p:txBody>
      </p:sp>
      <p:pic>
        <p:nvPicPr>
          <p:cNvPr id="11" name="Content Placeholder 10">
            <a:extLst>
              <a:ext uri="{FF2B5EF4-FFF2-40B4-BE49-F238E27FC236}">
                <a16:creationId xmlns:a16="http://schemas.microsoft.com/office/drawing/2014/main" id="{AEFED17F-D777-0C3C-48E6-FDF509450E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70402" y="1530495"/>
            <a:ext cx="7826187" cy="4891366"/>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871" y="135255"/>
            <a:ext cx="10515600" cy="1325563"/>
          </a:xfrm>
        </p:spPr>
        <p:txBody>
          <a:bodyPr>
            <a:normAutofit/>
          </a:bodyPr>
          <a:lstStyle/>
          <a:p>
            <a:pPr algn="ctr">
              <a:lnSpc>
                <a:spcPct val="107000"/>
              </a:lnSpc>
              <a:spcAft>
                <a:spcPts val="800"/>
              </a:spcAft>
            </a:pPr>
            <a:r>
              <a:rPr lang="en-IN" sz="2600" b="1" dirty="0">
                <a:effectLst/>
                <a:ea typeface="Calibri" panose="020F0502020204030204" pitchFamily="34" charset="0"/>
                <a:cs typeface="Times New Roman" panose="02020603050405020304" pitchFamily="18" charset="0"/>
              </a:rPr>
              <a:t>Creating Custom Object Travel Approval and Custom Fields in that Object</a:t>
            </a:r>
            <a:endParaRPr lang="en-IN" sz="2600" dirty="0">
              <a:effectLst/>
              <a:ea typeface="Calibri" panose="020F0502020204030204" pitchFamily="34" charset="0"/>
              <a:cs typeface="Times New Roman" panose="02020603050405020304" pitchFamily="18" charset="0"/>
            </a:endParaRPr>
          </a:p>
        </p:txBody>
      </p:sp>
      <p:pic>
        <p:nvPicPr>
          <p:cNvPr id="6" name="Content Placeholder 5" descr="Text">
            <a:extLst>
              <a:ext uri="{FF2B5EF4-FFF2-40B4-BE49-F238E27FC236}">
                <a16:creationId xmlns:a16="http://schemas.microsoft.com/office/drawing/2014/main" id="{78867BED-4204-F349-B1ED-80EB748BD6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313" y="1460818"/>
            <a:ext cx="7635641" cy="4757102"/>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1325563"/>
          </a:xfrm>
        </p:spPr>
        <p:txBody>
          <a:bodyPr>
            <a:normAutofit/>
          </a:bodyPr>
          <a:lstStyle/>
          <a:p>
            <a:pPr algn="ctr"/>
            <a:r>
              <a:rPr lang="en-IN" sz="2800" b="1" dirty="0">
                <a:effectLst/>
                <a:ea typeface="Calibri" panose="020F0502020204030204" pitchFamily="34" charset="0"/>
                <a:cs typeface="Times New Roman" panose="02020603050405020304" pitchFamily="18" charset="0"/>
              </a:rPr>
              <a:t>After </a:t>
            </a:r>
            <a:r>
              <a:rPr lang="en-IN" sz="2800" b="1" dirty="0">
                <a:ea typeface="Calibri" panose="020F0502020204030204" pitchFamily="34" charset="0"/>
                <a:cs typeface="Times New Roman" panose="02020603050405020304" pitchFamily="18" charset="0"/>
              </a:rPr>
              <a:t>c</a:t>
            </a:r>
            <a:r>
              <a:rPr lang="en-IN" sz="2800" b="1" dirty="0">
                <a:effectLst/>
                <a:ea typeface="Calibri" panose="020F0502020204030204" pitchFamily="34" charset="0"/>
                <a:cs typeface="Times New Roman" panose="02020603050405020304" pitchFamily="18" charset="0"/>
              </a:rPr>
              <a:t>reating </a:t>
            </a:r>
            <a:r>
              <a:rPr lang="en-IN" sz="2800" b="1" dirty="0">
                <a:ea typeface="Calibri" panose="020F0502020204030204" pitchFamily="34" charset="0"/>
                <a:cs typeface="Times New Roman" panose="02020603050405020304" pitchFamily="18" charset="0"/>
              </a:rPr>
              <a:t>T</a:t>
            </a:r>
            <a:r>
              <a:rPr lang="en-IN" sz="2800" b="1" dirty="0">
                <a:effectLst/>
                <a:ea typeface="Calibri" panose="020F0502020204030204" pitchFamily="34" charset="0"/>
                <a:cs typeface="Times New Roman" panose="02020603050405020304" pitchFamily="18" charset="0"/>
              </a:rPr>
              <a:t>ravel </a:t>
            </a:r>
            <a:r>
              <a:rPr lang="en-IN" sz="2800" b="1" dirty="0">
                <a:ea typeface="Calibri" panose="020F0502020204030204" pitchFamily="34" charset="0"/>
                <a:cs typeface="Times New Roman" panose="02020603050405020304" pitchFamily="18" charset="0"/>
              </a:rPr>
              <a:t>A</a:t>
            </a:r>
            <a:r>
              <a:rPr lang="en-IN" sz="2800" b="1" dirty="0">
                <a:effectLst/>
                <a:ea typeface="Calibri" panose="020F0502020204030204" pitchFamily="34" charset="0"/>
                <a:cs typeface="Times New Roman" panose="02020603050405020304" pitchFamily="18" charset="0"/>
              </a:rPr>
              <a:t>pproval object with fields, </a:t>
            </a:r>
            <a:br>
              <a:rPr lang="en-IN" sz="2800" b="1" dirty="0">
                <a:effectLst/>
                <a:ea typeface="Calibri" panose="020F0502020204030204" pitchFamily="34" charset="0"/>
                <a:cs typeface="Times New Roman" panose="02020603050405020304" pitchFamily="18" charset="0"/>
              </a:rPr>
            </a:br>
            <a:r>
              <a:rPr lang="en-IN" sz="2800" b="1" dirty="0">
                <a:effectLst/>
                <a:ea typeface="Calibri" panose="020F0502020204030204" pitchFamily="34" charset="0"/>
                <a:cs typeface="Times New Roman" panose="02020603050405020304" pitchFamily="18" charset="0"/>
              </a:rPr>
              <a:t>it looks as shown below</a:t>
            </a:r>
            <a:endParaRPr lang="en-IN" sz="2800" dirty="0"/>
          </a:p>
        </p:txBody>
      </p:sp>
      <p:pic>
        <p:nvPicPr>
          <p:cNvPr id="7" name="Picture 6" descr="Graphical user interface, text, application, email&#10;&#10;Description automatically generated">
            <a:extLst>
              <a:ext uri="{FF2B5EF4-FFF2-40B4-BE49-F238E27FC236}">
                <a16:creationId xmlns:a16="http://schemas.microsoft.com/office/drawing/2014/main" id="{AE2B10AC-2834-D686-9D00-817B57BFD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963" y="1502728"/>
            <a:ext cx="10065300" cy="459753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TM03457496[[fn=Parallax]]</Template>
  <TotalTime>480</TotalTime>
  <Words>1035</Words>
  <Application>Microsoft Office PowerPoint</Application>
  <PresentationFormat>Widescreen</PresentationFormat>
  <Paragraphs>81</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Candara</vt:lpstr>
      <vt:lpstr>Corbel</vt:lpstr>
      <vt:lpstr>Times New Roman</vt:lpstr>
      <vt:lpstr>Parallax</vt:lpstr>
      <vt:lpstr>Capstone Project Report On  </vt:lpstr>
      <vt:lpstr>CONTENTS</vt:lpstr>
      <vt:lpstr>INTRODUCTION TO SALESFORCE</vt:lpstr>
      <vt:lpstr>INTRODUCTION OF TRAVEL APPROVAL APP</vt:lpstr>
      <vt:lpstr>MODULE 1</vt:lpstr>
      <vt:lpstr>Creating Lightning App: TRAVEL APP</vt:lpstr>
      <vt:lpstr>Custom object Department and Creating custom fields in Department Object</vt:lpstr>
      <vt:lpstr>Creating Custom Object Travel Approval and Custom Fields in that Object</vt:lpstr>
      <vt:lpstr>After creating Travel Approval object with fields,  it looks as shown below</vt:lpstr>
      <vt:lpstr>Importing Department records using data import wizard and  imported record data status can viewed below</vt:lpstr>
      <vt:lpstr>Creating Expense Item custom object and  Custom fields in Expense Item object</vt:lpstr>
      <vt:lpstr>PowerPoint Presentation</vt:lpstr>
      <vt:lpstr>Test the app:</vt:lpstr>
      <vt:lpstr>PowerPoint Presentation</vt:lpstr>
      <vt:lpstr>MODULE 2</vt:lpstr>
      <vt:lpstr> Validation Rule that trip end date always &gt;= start date </vt:lpstr>
      <vt:lpstr>Create a Record – Triggered Flow</vt:lpstr>
      <vt:lpstr>And add Decision element to flow </vt:lpstr>
      <vt:lpstr>Finally, the flow looks as shown, save and activate</vt:lpstr>
      <vt:lpstr>Creating an Approval Process to send travel approvals  to manager or travel coordinator</vt:lpstr>
      <vt:lpstr>Using Data import wizard to import travel approval records , later the Records imported successfully</vt:lpstr>
      <vt:lpstr>Final Dashboard</vt:lpstr>
      <vt:lpstr>MODULE 3</vt:lpstr>
      <vt:lpstr>Exercise - 01  Creating Code Playground Lightning App with Lead, Account, Contact, Opportunity, Case to navigation profile as system admin. </vt:lpstr>
      <vt:lpstr>Creating custom object Customer and add related fields</vt:lpstr>
      <vt:lpstr>Creating custom object Billing and add related fields</vt:lpstr>
      <vt:lpstr>Exercise - 02 Use Execute Anonymous to define and execute the following code:  Developer Console</vt:lpstr>
      <vt:lpstr>1.Define a String Variable &amp; use string method ‘endsWith’ to display the output.  By clicking oh Debug and select open Anonymous window</vt:lpstr>
      <vt:lpstr>PowerPoint Presentation</vt:lpstr>
      <vt:lpstr>PowerPoint Presentation</vt:lpstr>
      <vt:lpstr>Use Execute Anonymous to define and execute the following code to  display the value of x = 0 to 9.</vt:lpstr>
      <vt:lpstr>Exercise 3 Answer the following in True or False:  Integer myunlucklyNumber = 7;  Integer myluckyNumber = 15;  myluckyNumber != myunlucklyNumber + 8.</vt:lpstr>
      <vt:lpstr>Exercise 4 Answer the following in True Or False:  Boolean isFalse = false;  Boolean isTrue = true;</vt:lpstr>
      <vt:lpstr>Exercise 5 Answer the following in True Or False: Date tomorrow = Date.today().addDays(1);  Date today = Date.today();  today != tomorrow</vt:lpstr>
      <vt:lpstr>Exercise 6 Write a program and execute to demo the use of “If..else if...else”</vt:lpstr>
      <vt:lpstr>Exercise 7 Write a program to execute and demo the use of “Apex – for Loop” </vt:lpstr>
      <vt:lpstr>Exercise 8  Write a Class to demo the use of Constants in Apex</vt:lpstr>
      <vt:lpstr>Exercise 9 Write a Class to demo the use of Interface in Apex</vt:lpstr>
      <vt:lpstr>Exercise 10 Insert Billing record using Database methods  Here use record id to insert customer</vt:lpstr>
      <vt:lpstr>PowerPoint Presentation</vt:lpstr>
      <vt:lpstr>Exercise 11 Write and execute SOQL queries from Developer Console  Display ID, Amount, Stage, Account Name, Account Industry, Account Website  From Opportunity  AND “Account Annual Revenue &gt; 5000” Add a Where Clause “Account Industry = Energy” </vt:lpstr>
      <vt:lpstr>Exercise 12 Write an Apex Trigger, Name = CustomerTrigger.  Create a Billing Record when on Customer Object the 'Status' field changes to Active from Inactive. Billing “Status” must be: Paid, Amount Paid = 1000000  Perform the DML on a List.</vt:lpstr>
      <vt:lpstr>Exercise 13 Write a Test Class for CustomerTrigger.  Create the Data for the Customer custom Object  Use Test.startTest() &amp; Test.stopTest().  Use assert statement to validate the output,  Test Class must have full code coverage.</vt:lpstr>
      <vt:lpstr>PowerPoint Presentation</vt:lpstr>
      <vt:lpstr>PowerPoint Presentation</vt:lpstr>
      <vt:lpstr>Exercise 16 Create a Visualforce page which displays Opportunity fields as output fields.</vt:lpstr>
      <vt:lpstr>Exercise 17 Create a Visualforce page which shows a list of Accounts linked to their record pages</vt:lpstr>
      <vt:lpstr>Exercise 18 Create a Visualforce page that uses a custom controller to display a list of cases with the status of 'New'. The page must be named NewCaseList.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On</dc:title>
  <dc:creator>Tanmayi Devarasetti</dc:creator>
  <cp:lastModifiedBy>Pusuluri Sai Venkata Akshay</cp:lastModifiedBy>
  <cp:revision>13</cp:revision>
  <dcterms:created xsi:type="dcterms:W3CDTF">2023-02-24T12:21:00Z</dcterms:created>
  <dcterms:modified xsi:type="dcterms:W3CDTF">2023-02-28T05:53:11Z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D7FC62CE8FEC48958EE74BF9DF3F697B</vt:lpwstr>
  </property>
  <property fmtid="{D5CDD505-2E9C-101B-9397-08002B2CF9AE}" pid="3" name="KSOProductBuildVer">
    <vt:lpwstr>1033-11.2.0.11486</vt:lpwstr>
  </property>
</Properties>
</file>